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charts/style2.xml" ContentType="application/vnd.ms-office.chartstyle+xml"/>
  <Override PartName="/ppt/diagrams/drawing2.xml" ContentType="application/vnd.ms-office.drawingml.diagramDrawing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olors2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5" r:id="rId3"/>
    <p:sldId id="327" r:id="rId4"/>
    <p:sldId id="262" r:id="rId5"/>
    <p:sldId id="328" r:id="rId6"/>
    <p:sldId id="263" r:id="rId7"/>
    <p:sldId id="329" r:id="rId8"/>
    <p:sldId id="330" r:id="rId9"/>
    <p:sldId id="266" r:id="rId10"/>
    <p:sldId id="325" r:id="rId11"/>
    <p:sldId id="324" r:id="rId12"/>
    <p:sldId id="326" r:id="rId13"/>
    <p:sldId id="323" r:id="rId14"/>
    <p:sldId id="33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2244" autoAdjust="0"/>
  </p:normalViewPr>
  <p:slideViewPr>
    <p:cSldViewPr snapToGrid="0">
      <p:cViewPr varScale="1">
        <p:scale>
          <a:sx n="97" d="100"/>
          <a:sy n="97" d="100"/>
        </p:scale>
        <p:origin x="8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_data\Services\PILOT\qcew-nonprofits-20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_data\Services\PILOT\qcew-nonprofits-201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Employment, Nonprofits, 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'2021_summary'!$B$6</c:f>
              <c:strCache>
                <c:ptCount val="1"/>
                <c:pt idx="0">
                  <c:v>Rhode Island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'2021_summary'!$A$7:$A$10</c:f>
              <c:strCache>
                <c:ptCount val="4"/>
                <c:pt idx="0">
                  <c:v>Health Care and Social Assistance</c:v>
                </c:pt>
                <c:pt idx="1">
                  <c:v>Education</c:v>
                </c:pt>
                <c:pt idx="2">
                  <c:v>Arts, Entertainment, and Recreation</c:v>
                </c:pt>
                <c:pt idx="3">
                  <c:v>Other sectors</c:v>
                </c:pt>
              </c:strCache>
            </c:strRef>
          </c:cat>
          <c:val>
            <c:numRef>
              <c:f>'2021_summary'!$B$7:$B$10</c:f>
              <c:numCache>
                <c:formatCode>#,##0</c:formatCode>
                <c:ptCount val="4"/>
                <c:pt idx="0">
                  <c:v>38485</c:v>
                </c:pt>
                <c:pt idx="1">
                  <c:v>17177</c:v>
                </c:pt>
                <c:pt idx="2">
                  <c:v>1394</c:v>
                </c:pt>
                <c:pt idx="3">
                  <c:v>9882.5382702107308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09-4AB8-819F-478B85FEF2BB}"/>
            </c:ext>
          </c:extLst>
        </c:ser>
        <c:ser>
          <c:idx val="1"/>
          <c:order val="1"/>
          <c:tx>
            <c:strRef>
              <c:f>'2021_summary'!$C$6</c:f>
              <c:strCache>
                <c:ptCount val="1"/>
                <c:pt idx="0">
                  <c:v>Providence County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'2021_summary'!$A$7:$A$10</c:f>
              <c:strCache>
                <c:ptCount val="4"/>
                <c:pt idx="0">
                  <c:v>Health Care and Social Assistance</c:v>
                </c:pt>
                <c:pt idx="1">
                  <c:v>Education</c:v>
                </c:pt>
                <c:pt idx="2">
                  <c:v>Arts, Entertainment, and Recreation</c:v>
                </c:pt>
                <c:pt idx="3">
                  <c:v>Other sectors</c:v>
                </c:pt>
              </c:strCache>
            </c:strRef>
          </c:cat>
          <c:val>
            <c:numRef>
              <c:f>'2021_summary'!$C$7:$C$10</c:f>
              <c:numCache>
                <c:formatCode>#,##0</c:formatCode>
                <c:ptCount val="4"/>
                <c:pt idx="0">
                  <c:v>26722</c:v>
                </c:pt>
                <c:pt idx="1">
                  <c:v>13719</c:v>
                </c:pt>
                <c:pt idx="2">
                  <c:v>455</c:v>
                </c:pt>
                <c:pt idx="3">
                  <c:v>6246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09-4AB8-819F-478B85FEF2B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257380112"/>
        <c:axId val="1257380440"/>
      </c:barChart>
      <c:catAx>
        <c:axId val="125738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7380440"/>
        <c:crosses val="autoZero"/>
        <c:auto val="1"/>
        <c:lblAlgn val="ctr"/>
        <c:lblOffset val="100"/>
        <c:noMultiLvlLbl val="0"/>
      </c:catAx>
      <c:valAx>
        <c:axId val="125738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738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20532092579337"/>
          <c:y val="0.14133448162729659"/>
          <c:w val="0.5037711763302315"/>
          <c:h val="6.69988517060367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Total Wages, Nonprofits, 2021, $ Billion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'2021_summary'!$D$6</c:f>
              <c:strCache>
                <c:ptCount val="1"/>
                <c:pt idx="0">
                  <c:v>Rhode Island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'2021_summary'!$A$7:$A$10</c:f>
              <c:strCache>
                <c:ptCount val="4"/>
                <c:pt idx="0">
                  <c:v>Health Care and Social Assistance</c:v>
                </c:pt>
                <c:pt idx="1">
                  <c:v>Education</c:v>
                </c:pt>
                <c:pt idx="2">
                  <c:v>Arts, Entertainment, and Recreation</c:v>
                </c:pt>
                <c:pt idx="3">
                  <c:v>Other sectors</c:v>
                </c:pt>
              </c:strCache>
            </c:strRef>
          </c:cat>
          <c:val>
            <c:numRef>
              <c:f>'2021_summary'!$D$7:$D$10</c:f>
              <c:numCache>
                <c:formatCode>#,##0</c:formatCode>
                <c:ptCount val="4"/>
                <c:pt idx="0">
                  <c:v>2341337.8568443586</c:v>
                </c:pt>
                <c:pt idx="1">
                  <c:v>1069703.5541008411</c:v>
                </c:pt>
                <c:pt idx="2">
                  <c:v>36187.511935932394</c:v>
                </c:pt>
                <c:pt idx="3">
                  <c:v>470748.44456009101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EB-4E48-9E81-45AB538CAC90}"/>
            </c:ext>
          </c:extLst>
        </c:ser>
        <c:ser>
          <c:idx val="1"/>
          <c:order val="1"/>
          <c:tx>
            <c:strRef>
              <c:f>'2021_summary'!$E$6</c:f>
              <c:strCache>
                <c:ptCount val="1"/>
                <c:pt idx="0">
                  <c:v>Providence County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'2021_summary'!$A$7:$A$10</c:f>
              <c:strCache>
                <c:ptCount val="4"/>
                <c:pt idx="0">
                  <c:v>Health Care and Social Assistance</c:v>
                </c:pt>
                <c:pt idx="1">
                  <c:v>Education</c:v>
                </c:pt>
                <c:pt idx="2">
                  <c:v>Arts, Entertainment, and Recreation</c:v>
                </c:pt>
                <c:pt idx="3">
                  <c:v>Other sectors</c:v>
                </c:pt>
              </c:strCache>
            </c:strRef>
          </c:cat>
          <c:val>
            <c:numRef>
              <c:f>'2021_summary'!$E$7:$E$10</c:f>
              <c:numCache>
                <c:formatCode>#,##0</c:formatCode>
                <c:ptCount val="4"/>
                <c:pt idx="0">
                  <c:v>1634531.4617960362</c:v>
                </c:pt>
                <c:pt idx="1">
                  <c:v>684224</c:v>
                </c:pt>
                <c:pt idx="2">
                  <c:v>29073</c:v>
                </c:pt>
                <c:pt idx="3">
                  <c:v>685800.53820396401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EB-4E48-9E81-45AB538CAC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257380112"/>
        <c:axId val="1257380440"/>
      </c:barChart>
      <c:catAx>
        <c:axId val="125738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7380440"/>
        <c:crosses val="autoZero"/>
        <c:auto val="1"/>
        <c:lblAlgn val="ctr"/>
        <c:lblOffset val="100"/>
        <c:noMultiLvlLbl val="0"/>
      </c:catAx>
      <c:valAx>
        <c:axId val="125738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7380112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02159389167264"/>
          <c:y val="0.17186269685039374"/>
          <c:w val="0.54959317585301837"/>
          <c:h val="7.1192858705161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4D77E0-C9C3-4934-9AC3-C649F6ADBA3F}" type="doc">
      <dgm:prSet loTypeId="urn:microsoft.com/office/officeart/2016/7/layout/HorizontalAction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DB0196-BDEF-45D4-AECE-9B635C8C300A}">
      <dgm:prSet custT="1"/>
      <dgm:spPr/>
      <dgm:t>
        <a:bodyPr/>
        <a:lstStyle/>
        <a:p>
          <a:r>
            <a:rPr lang="en-US" sz="1800" dirty="0"/>
            <a:t>Attract and Retain</a:t>
          </a:r>
        </a:p>
      </dgm:t>
    </dgm:pt>
    <dgm:pt modelId="{8684CDC6-96E0-441C-A229-1FC501BD7816}" type="parTrans" cxnId="{C7955950-60A0-459E-89AF-CEB80E8E76F5}">
      <dgm:prSet/>
      <dgm:spPr/>
      <dgm:t>
        <a:bodyPr/>
        <a:lstStyle/>
        <a:p>
          <a:endParaRPr lang="en-US" sz="2400"/>
        </a:p>
      </dgm:t>
    </dgm:pt>
    <dgm:pt modelId="{71333A8D-A30D-4FB1-ACAD-4B4C152376B9}" type="sibTrans" cxnId="{C7955950-60A0-459E-89AF-CEB80E8E76F5}">
      <dgm:prSet/>
      <dgm:spPr/>
      <dgm:t>
        <a:bodyPr/>
        <a:lstStyle/>
        <a:p>
          <a:endParaRPr lang="en-US" sz="2400"/>
        </a:p>
      </dgm:t>
    </dgm:pt>
    <dgm:pt modelId="{575F24D2-BC84-49F9-9D73-03BAEBE8CF55}">
      <dgm:prSet custT="1"/>
      <dgm:spPr/>
      <dgm:t>
        <a:bodyPr/>
        <a:lstStyle/>
        <a:p>
          <a:pPr algn="ctr"/>
          <a:r>
            <a:rPr lang="en-US" sz="1600" dirty="0"/>
            <a:t>Make the state an attractive place to visit, live, and do business</a:t>
          </a:r>
        </a:p>
      </dgm:t>
    </dgm:pt>
    <dgm:pt modelId="{9EABF75A-4C23-4AC5-9765-37D44CB9BF34}" type="parTrans" cxnId="{C54E49E1-03E6-416B-9CA4-1EA5E7B46D5E}">
      <dgm:prSet/>
      <dgm:spPr/>
      <dgm:t>
        <a:bodyPr/>
        <a:lstStyle/>
        <a:p>
          <a:endParaRPr lang="en-US" sz="2400"/>
        </a:p>
      </dgm:t>
    </dgm:pt>
    <dgm:pt modelId="{16897C67-B9AA-4D24-BC21-66FB8B64AB1F}" type="sibTrans" cxnId="{C54E49E1-03E6-416B-9CA4-1EA5E7B46D5E}">
      <dgm:prSet/>
      <dgm:spPr/>
      <dgm:t>
        <a:bodyPr/>
        <a:lstStyle/>
        <a:p>
          <a:endParaRPr lang="en-US" sz="2400"/>
        </a:p>
      </dgm:t>
    </dgm:pt>
    <dgm:pt modelId="{AD93ECA0-CC27-44A5-8726-BA3B2BDA749D}">
      <dgm:prSet custT="1"/>
      <dgm:spPr/>
      <dgm:t>
        <a:bodyPr/>
        <a:lstStyle/>
        <a:p>
          <a:r>
            <a:rPr lang="en-US" sz="1800" dirty="0"/>
            <a:t>Disadvantaged Communities</a:t>
          </a:r>
        </a:p>
      </dgm:t>
    </dgm:pt>
    <dgm:pt modelId="{3FB88ABA-730E-40AA-9A43-114FAC2FB900}" type="parTrans" cxnId="{9411C81E-2641-48B8-8905-379289A9E77A}">
      <dgm:prSet/>
      <dgm:spPr/>
      <dgm:t>
        <a:bodyPr/>
        <a:lstStyle/>
        <a:p>
          <a:endParaRPr lang="en-US" sz="2400"/>
        </a:p>
      </dgm:t>
    </dgm:pt>
    <dgm:pt modelId="{BA173D00-9578-443A-8266-A8D555822536}" type="sibTrans" cxnId="{9411C81E-2641-48B8-8905-379289A9E77A}">
      <dgm:prSet/>
      <dgm:spPr/>
      <dgm:t>
        <a:bodyPr/>
        <a:lstStyle/>
        <a:p>
          <a:endParaRPr lang="en-US" sz="2400"/>
        </a:p>
      </dgm:t>
    </dgm:pt>
    <dgm:pt modelId="{65681AEF-6F66-48CC-A48B-DB1A3D21811D}">
      <dgm:prSet custT="1"/>
      <dgm:spPr/>
      <dgm:t>
        <a:bodyPr/>
        <a:lstStyle/>
        <a:p>
          <a:pPr algn="ctr"/>
          <a:r>
            <a:rPr lang="en-US" sz="1600" dirty="0"/>
            <a:t>Provide voice, services, and resources to meet the needs of disadvantaged communities </a:t>
          </a:r>
        </a:p>
      </dgm:t>
    </dgm:pt>
    <dgm:pt modelId="{CCE45263-6121-4BFD-B362-704A1E7AC582}" type="parTrans" cxnId="{A6A30979-C994-45A9-80B3-B99D7E425C48}">
      <dgm:prSet/>
      <dgm:spPr/>
      <dgm:t>
        <a:bodyPr/>
        <a:lstStyle/>
        <a:p>
          <a:endParaRPr lang="en-US" sz="2400"/>
        </a:p>
      </dgm:t>
    </dgm:pt>
    <dgm:pt modelId="{41C6BF5B-3048-49B9-8FA5-A689157E4766}" type="sibTrans" cxnId="{A6A30979-C994-45A9-80B3-B99D7E425C48}">
      <dgm:prSet/>
      <dgm:spPr/>
      <dgm:t>
        <a:bodyPr/>
        <a:lstStyle/>
        <a:p>
          <a:endParaRPr lang="en-US" sz="2400"/>
        </a:p>
      </dgm:t>
    </dgm:pt>
    <dgm:pt modelId="{36111D05-364C-410D-BB70-FFF5DF5E9533}">
      <dgm:prSet custT="1"/>
      <dgm:spPr/>
      <dgm:t>
        <a:bodyPr/>
        <a:lstStyle/>
        <a:p>
          <a:r>
            <a:rPr lang="en-US" sz="1800" dirty="0"/>
            <a:t>Development</a:t>
          </a:r>
        </a:p>
      </dgm:t>
    </dgm:pt>
    <dgm:pt modelId="{5CA1786A-131C-4F21-878D-75D16A9D0F0B}" type="parTrans" cxnId="{C5A5C867-B056-4122-8C85-58A671C6165F}">
      <dgm:prSet/>
      <dgm:spPr/>
      <dgm:t>
        <a:bodyPr/>
        <a:lstStyle/>
        <a:p>
          <a:endParaRPr lang="en-US" sz="2400"/>
        </a:p>
      </dgm:t>
    </dgm:pt>
    <dgm:pt modelId="{925047B3-4739-4924-85D8-1BD5963A36FE}" type="sibTrans" cxnId="{C5A5C867-B056-4122-8C85-58A671C6165F}">
      <dgm:prSet/>
      <dgm:spPr/>
      <dgm:t>
        <a:bodyPr/>
        <a:lstStyle/>
        <a:p>
          <a:endParaRPr lang="en-US" sz="2400"/>
        </a:p>
      </dgm:t>
    </dgm:pt>
    <dgm:pt modelId="{842CBE37-492C-4963-B564-539A0E554AE6}">
      <dgm:prSet custT="1"/>
      <dgm:spPr/>
      <dgm:t>
        <a:bodyPr/>
        <a:lstStyle/>
        <a:p>
          <a:pPr algn="ctr"/>
          <a:r>
            <a:rPr lang="en-US" sz="1600" dirty="0"/>
            <a:t>Drive economic development </a:t>
          </a:r>
        </a:p>
      </dgm:t>
    </dgm:pt>
    <dgm:pt modelId="{6CB1156F-ECB8-4961-AC4C-6F8228462AB5}" type="parTrans" cxnId="{0A7836BA-04E2-4B2E-B8D7-49022A5F637C}">
      <dgm:prSet/>
      <dgm:spPr/>
      <dgm:t>
        <a:bodyPr/>
        <a:lstStyle/>
        <a:p>
          <a:endParaRPr lang="en-US" sz="2400"/>
        </a:p>
      </dgm:t>
    </dgm:pt>
    <dgm:pt modelId="{0041467C-0569-4F62-BB10-EE7E975BA2BC}" type="sibTrans" cxnId="{0A7836BA-04E2-4B2E-B8D7-49022A5F637C}">
      <dgm:prSet/>
      <dgm:spPr/>
      <dgm:t>
        <a:bodyPr/>
        <a:lstStyle/>
        <a:p>
          <a:endParaRPr lang="en-US" sz="2400"/>
        </a:p>
      </dgm:t>
    </dgm:pt>
    <dgm:pt modelId="{DF025BF4-903E-4D03-8B2A-395D8C9DC552}">
      <dgm:prSet custT="1"/>
      <dgm:spPr/>
      <dgm:t>
        <a:bodyPr/>
        <a:lstStyle/>
        <a:p>
          <a:r>
            <a:rPr lang="en-US" sz="1800" dirty="0"/>
            <a:t>Support the Arts </a:t>
          </a:r>
        </a:p>
      </dgm:t>
    </dgm:pt>
    <dgm:pt modelId="{5253991D-707A-464F-9C9C-AE8C0DB8F2D2}" type="parTrans" cxnId="{407993AC-D30F-40DB-AA2D-F33C93796C2D}">
      <dgm:prSet/>
      <dgm:spPr/>
      <dgm:t>
        <a:bodyPr/>
        <a:lstStyle/>
        <a:p>
          <a:endParaRPr lang="en-US" sz="2400"/>
        </a:p>
      </dgm:t>
    </dgm:pt>
    <dgm:pt modelId="{DDF92ACC-7E97-4068-BE77-87DAB24921EE}" type="sibTrans" cxnId="{407993AC-D30F-40DB-AA2D-F33C93796C2D}">
      <dgm:prSet/>
      <dgm:spPr/>
      <dgm:t>
        <a:bodyPr/>
        <a:lstStyle/>
        <a:p>
          <a:endParaRPr lang="en-US" sz="2400"/>
        </a:p>
      </dgm:t>
    </dgm:pt>
    <dgm:pt modelId="{2C5416E1-6599-40DC-ACD0-0884A72174B6}">
      <dgm:prSet custT="1"/>
      <dgm:spPr/>
      <dgm:t>
        <a:bodyPr/>
        <a:lstStyle/>
        <a:p>
          <a:pPr algn="ctr"/>
          <a:r>
            <a:rPr lang="en-US" sz="1600"/>
            <a:t>Enhance the arts and cultural awareness</a:t>
          </a:r>
        </a:p>
      </dgm:t>
    </dgm:pt>
    <dgm:pt modelId="{DE7C020E-3F97-4533-817F-984D90918BCF}" type="parTrans" cxnId="{10D3F1DD-9D79-4613-B076-96924246ABA2}">
      <dgm:prSet/>
      <dgm:spPr/>
      <dgm:t>
        <a:bodyPr/>
        <a:lstStyle/>
        <a:p>
          <a:endParaRPr lang="en-US" sz="2400"/>
        </a:p>
      </dgm:t>
    </dgm:pt>
    <dgm:pt modelId="{26603C41-B16F-4B27-8C1B-CE32D7239DD9}" type="sibTrans" cxnId="{10D3F1DD-9D79-4613-B076-96924246ABA2}">
      <dgm:prSet/>
      <dgm:spPr/>
      <dgm:t>
        <a:bodyPr/>
        <a:lstStyle/>
        <a:p>
          <a:endParaRPr lang="en-US" sz="2400"/>
        </a:p>
      </dgm:t>
    </dgm:pt>
    <dgm:pt modelId="{BB7DB08E-BCCE-4C2D-B9D9-5D8EF257243F}">
      <dgm:prSet custT="1"/>
      <dgm:spPr/>
      <dgm:t>
        <a:bodyPr/>
        <a:lstStyle/>
        <a:p>
          <a:r>
            <a:rPr lang="en-US" sz="1800"/>
            <a:t>Educate and prepare</a:t>
          </a:r>
        </a:p>
      </dgm:t>
    </dgm:pt>
    <dgm:pt modelId="{2DFFB477-535B-4FF1-B3EE-7C93A6C8D3C6}" type="parTrans" cxnId="{CC77D22A-3C22-4216-8F9A-33EC3B50155C}">
      <dgm:prSet/>
      <dgm:spPr/>
      <dgm:t>
        <a:bodyPr/>
        <a:lstStyle/>
        <a:p>
          <a:endParaRPr lang="en-US" sz="2400"/>
        </a:p>
      </dgm:t>
    </dgm:pt>
    <dgm:pt modelId="{22B9D404-FAA5-43AA-8B2E-CA2212F98A6C}" type="sibTrans" cxnId="{CC77D22A-3C22-4216-8F9A-33EC3B50155C}">
      <dgm:prSet/>
      <dgm:spPr/>
      <dgm:t>
        <a:bodyPr/>
        <a:lstStyle/>
        <a:p>
          <a:endParaRPr lang="en-US" sz="2400"/>
        </a:p>
      </dgm:t>
    </dgm:pt>
    <dgm:pt modelId="{686D4992-13A4-4E26-953F-46564E6EBB06}">
      <dgm:prSet custT="1"/>
      <dgm:spPr/>
      <dgm:t>
        <a:bodyPr/>
        <a:lstStyle/>
        <a:p>
          <a:pPr algn="ctr"/>
          <a:r>
            <a:rPr lang="en-US" sz="1600"/>
            <a:t>Educate and prepare people to be productive citizens</a:t>
          </a:r>
        </a:p>
      </dgm:t>
    </dgm:pt>
    <dgm:pt modelId="{F20FE9B5-37A5-4D1B-A694-BD2C57B3F513}" type="parTrans" cxnId="{8B831637-A8A4-433A-BC48-59C8BE8BD0C4}">
      <dgm:prSet/>
      <dgm:spPr/>
      <dgm:t>
        <a:bodyPr/>
        <a:lstStyle/>
        <a:p>
          <a:endParaRPr lang="en-US" sz="2400"/>
        </a:p>
      </dgm:t>
    </dgm:pt>
    <dgm:pt modelId="{E402A307-775F-4006-901C-94B896944652}" type="sibTrans" cxnId="{8B831637-A8A4-433A-BC48-59C8BE8BD0C4}">
      <dgm:prSet/>
      <dgm:spPr/>
      <dgm:t>
        <a:bodyPr/>
        <a:lstStyle/>
        <a:p>
          <a:endParaRPr lang="en-US" sz="2400"/>
        </a:p>
      </dgm:t>
    </dgm:pt>
    <dgm:pt modelId="{AD188DC2-567C-4083-92DA-BDBCA05F1620}">
      <dgm:prSet custT="1"/>
      <dgm:spPr/>
      <dgm:t>
        <a:bodyPr/>
        <a:lstStyle/>
        <a:p>
          <a:r>
            <a:rPr lang="en-US" sz="1800" dirty="0"/>
            <a:t>Healthcare</a:t>
          </a:r>
        </a:p>
      </dgm:t>
    </dgm:pt>
    <dgm:pt modelId="{AAA3EC12-18DF-4E01-9C9A-C550782692BF}" type="parTrans" cxnId="{6FB6FBC3-F2C2-4836-B1A8-281F5288BC17}">
      <dgm:prSet/>
      <dgm:spPr/>
      <dgm:t>
        <a:bodyPr/>
        <a:lstStyle/>
        <a:p>
          <a:endParaRPr lang="en-US" sz="2400"/>
        </a:p>
      </dgm:t>
    </dgm:pt>
    <dgm:pt modelId="{3EF351C3-6DF3-4A4F-AE7F-DC9147B48D44}" type="sibTrans" cxnId="{6FB6FBC3-F2C2-4836-B1A8-281F5288BC17}">
      <dgm:prSet/>
      <dgm:spPr/>
      <dgm:t>
        <a:bodyPr/>
        <a:lstStyle/>
        <a:p>
          <a:endParaRPr lang="en-US" sz="2400"/>
        </a:p>
      </dgm:t>
    </dgm:pt>
    <dgm:pt modelId="{27FD4102-CAE4-4690-AE19-294DA076E1C5}">
      <dgm:prSet custT="1"/>
      <dgm:spPr/>
      <dgm:t>
        <a:bodyPr/>
        <a:lstStyle/>
        <a:p>
          <a:pPr algn="ctr"/>
          <a:r>
            <a:rPr lang="en-US" sz="1600" dirty="0"/>
            <a:t>Provide health services</a:t>
          </a:r>
        </a:p>
      </dgm:t>
    </dgm:pt>
    <dgm:pt modelId="{24CB6BC0-6499-4881-826F-FA5C13E81BEC}" type="parTrans" cxnId="{6CDCA75D-8EDB-48E3-B66E-30AE51B51FC6}">
      <dgm:prSet/>
      <dgm:spPr/>
      <dgm:t>
        <a:bodyPr/>
        <a:lstStyle/>
        <a:p>
          <a:endParaRPr lang="en-US" sz="2400"/>
        </a:p>
      </dgm:t>
    </dgm:pt>
    <dgm:pt modelId="{914D098A-EB1B-416E-9389-BD9F0AA092A9}" type="sibTrans" cxnId="{6CDCA75D-8EDB-48E3-B66E-30AE51B51FC6}">
      <dgm:prSet/>
      <dgm:spPr/>
      <dgm:t>
        <a:bodyPr/>
        <a:lstStyle/>
        <a:p>
          <a:endParaRPr lang="en-US" sz="2400"/>
        </a:p>
      </dgm:t>
    </dgm:pt>
    <dgm:pt modelId="{B43EE3CB-7EC0-49FD-9AC3-8A5760B1F61C}" type="pres">
      <dgm:prSet presAssocID="{F14D77E0-C9C3-4934-9AC3-C649F6ADBA3F}" presName="Name0" presStyleCnt="0">
        <dgm:presLayoutVars>
          <dgm:dir/>
          <dgm:animLvl val="lvl"/>
          <dgm:resizeHandles val="exact"/>
        </dgm:presLayoutVars>
      </dgm:prSet>
      <dgm:spPr/>
    </dgm:pt>
    <dgm:pt modelId="{F9434DF6-71FD-4D15-8E1D-ECF0027FBA56}" type="pres">
      <dgm:prSet presAssocID="{CCDB0196-BDEF-45D4-AECE-9B635C8C300A}" presName="composite" presStyleCnt="0"/>
      <dgm:spPr/>
    </dgm:pt>
    <dgm:pt modelId="{3E8CACF0-3394-4525-BC9C-DEDB5527F044}" type="pres">
      <dgm:prSet presAssocID="{CCDB0196-BDEF-45D4-AECE-9B635C8C300A}" presName="parTx" presStyleLbl="alignNode1" presStyleIdx="0" presStyleCnt="6">
        <dgm:presLayoutVars>
          <dgm:chMax val="0"/>
          <dgm:chPref val="0"/>
        </dgm:presLayoutVars>
      </dgm:prSet>
      <dgm:spPr/>
    </dgm:pt>
    <dgm:pt modelId="{804041C5-C875-4A73-98B2-E1815EE15278}" type="pres">
      <dgm:prSet presAssocID="{CCDB0196-BDEF-45D4-AECE-9B635C8C300A}" presName="desTx" presStyleLbl="alignAccFollowNode1" presStyleIdx="0" presStyleCnt="6">
        <dgm:presLayoutVars/>
      </dgm:prSet>
      <dgm:spPr/>
    </dgm:pt>
    <dgm:pt modelId="{84115C8C-E0F3-4C65-AABE-A51AE5DE6F40}" type="pres">
      <dgm:prSet presAssocID="{71333A8D-A30D-4FB1-ACAD-4B4C152376B9}" presName="space" presStyleCnt="0"/>
      <dgm:spPr/>
    </dgm:pt>
    <dgm:pt modelId="{2C921999-4CC3-47C4-AF0F-542605776A7F}" type="pres">
      <dgm:prSet presAssocID="{AD93ECA0-CC27-44A5-8726-BA3B2BDA749D}" presName="composite" presStyleCnt="0"/>
      <dgm:spPr/>
    </dgm:pt>
    <dgm:pt modelId="{49406183-7FE7-4274-8088-AF0FDD322FA0}" type="pres">
      <dgm:prSet presAssocID="{AD93ECA0-CC27-44A5-8726-BA3B2BDA749D}" presName="parTx" presStyleLbl="alignNode1" presStyleIdx="1" presStyleCnt="6">
        <dgm:presLayoutVars>
          <dgm:chMax val="0"/>
          <dgm:chPref val="0"/>
        </dgm:presLayoutVars>
      </dgm:prSet>
      <dgm:spPr/>
    </dgm:pt>
    <dgm:pt modelId="{2D6E230C-E24C-4049-BA47-E2E6347036EA}" type="pres">
      <dgm:prSet presAssocID="{AD93ECA0-CC27-44A5-8726-BA3B2BDA749D}" presName="desTx" presStyleLbl="alignAccFollowNode1" presStyleIdx="1" presStyleCnt="6">
        <dgm:presLayoutVars/>
      </dgm:prSet>
      <dgm:spPr/>
    </dgm:pt>
    <dgm:pt modelId="{A4DA9196-39A9-4601-AABB-046B873532CA}" type="pres">
      <dgm:prSet presAssocID="{BA173D00-9578-443A-8266-A8D555822536}" presName="space" presStyleCnt="0"/>
      <dgm:spPr/>
    </dgm:pt>
    <dgm:pt modelId="{A59A3FE4-39CB-4820-803F-46E7E5C7C446}" type="pres">
      <dgm:prSet presAssocID="{36111D05-364C-410D-BB70-FFF5DF5E9533}" presName="composite" presStyleCnt="0"/>
      <dgm:spPr/>
    </dgm:pt>
    <dgm:pt modelId="{8679DF45-40A7-4917-BDD4-75EF6168B554}" type="pres">
      <dgm:prSet presAssocID="{36111D05-364C-410D-BB70-FFF5DF5E9533}" presName="parTx" presStyleLbl="alignNode1" presStyleIdx="2" presStyleCnt="6">
        <dgm:presLayoutVars>
          <dgm:chMax val="0"/>
          <dgm:chPref val="0"/>
        </dgm:presLayoutVars>
      </dgm:prSet>
      <dgm:spPr/>
    </dgm:pt>
    <dgm:pt modelId="{D9BD536D-A4E4-4B3A-9533-9E92A75D5394}" type="pres">
      <dgm:prSet presAssocID="{36111D05-364C-410D-BB70-FFF5DF5E9533}" presName="desTx" presStyleLbl="alignAccFollowNode1" presStyleIdx="2" presStyleCnt="6">
        <dgm:presLayoutVars/>
      </dgm:prSet>
      <dgm:spPr/>
    </dgm:pt>
    <dgm:pt modelId="{F1C7683D-CA48-4B60-9C54-78F858E95C21}" type="pres">
      <dgm:prSet presAssocID="{925047B3-4739-4924-85D8-1BD5963A36FE}" presName="space" presStyleCnt="0"/>
      <dgm:spPr/>
    </dgm:pt>
    <dgm:pt modelId="{20C5CF01-5059-446C-AB9E-E8F7E0F30E89}" type="pres">
      <dgm:prSet presAssocID="{DF025BF4-903E-4D03-8B2A-395D8C9DC552}" presName="composite" presStyleCnt="0"/>
      <dgm:spPr/>
    </dgm:pt>
    <dgm:pt modelId="{13F0A6CC-6009-4E5A-B356-ACF85788458C}" type="pres">
      <dgm:prSet presAssocID="{DF025BF4-903E-4D03-8B2A-395D8C9DC552}" presName="parTx" presStyleLbl="alignNode1" presStyleIdx="3" presStyleCnt="6">
        <dgm:presLayoutVars>
          <dgm:chMax val="0"/>
          <dgm:chPref val="0"/>
        </dgm:presLayoutVars>
      </dgm:prSet>
      <dgm:spPr/>
    </dgm:pt>
    <dgm:pt modelId="{D33F57FA-2FDE-4E69-BFA9-F3E3C1ABF056}" type="pres">
      <dgm:prSet presAssocID="{DF025BF4-903E-4D03-8B2A-395D8C9DC552}" presName="desTx" presStyleLbl="alignAccFollowNode1" presStyleIdx="3" presStyleCnt="6">
        <dgm:presLayoutVars/>
      </dgm:prSet>
      <dgm:spPr/>
    </dgm:pt>
    <dgm:pt modelId="{398A6DE9-B2E5-49A6-96B2-199E4977098E}" type="pres">
      <dgm:prSet presAssocID="{DDF92ACC-7E97-4068-BE77-87DAB24921EE}" presName="space" presStyleCnt="0"/>
      <dgm:spPr/>
    </dgm:pt>
    <dgm:pt modelId="{F251F6CF-A4C8-436A-90AD-7A0D91B615FF}" type="pres">
      <dgm:prSet presAssocID="{BB7DB08E-BCCE-4C2D-B9D9-5D8EF257243F}" presName="composite" presStyleCnt="0"/>
      <dgm:spPr/>
    </dgm:pt>
    <dgm:pt modelId="{05D545DD-2650-426D-BA88-C41379C4BBCF}" type="pres">
      <dgm:prSet presAssocID="{BB7DB08E-BCCE-4C2D-B9D9-5D8EF257243F}" presName="parTx" presStyleLbl="alignNode1" presStyleIdx="4" presStyleCnt="6">
        <dgm:presLayoutVars>
          <dgm:chMax val="0"/>
          <dgm:chPref val="0"/>
        </dgm:presLayoutVars>
      </dgm:prSet>
      <dgm:spPr/>
    </dgm:pt>
    <dgm:pt modelId="{C9770C62-88A0-4713-A326-C31610829A3E}" type="pres">
      <dgm:prSet presAssocID="{BB7DB08E-BCCE-4C2D-B9D9-5D8EF257243F}" presName="desTx" presStyleLbl="alignAccFollowNode1" presStyleIdx="4" presStyleCnt="6">
        <dgm:presLayoutVars/>
      </dgm:prSet>
      <dgm:spPr/>
    </dgm:pt>
    <dgm:pt modelId="{59996E0D-0446-44A8-9611-5595BE721AFC}" type="pres">
      <dgm:prSet presAssocID="{22B9D404-FAA5-43AA-8B2E-CA2212F98A6C}" presName="space" presStyleCnt="0"/>
      <dgm:spPr/>
    </dgm:pt>
    <dgm:pt modelId="{845F639A-52C9-4D7F-B939-8EC2A3F6C42A}" type="pres">
      <dgm:prSet presAssocID="{AD188DC2-567C-4083-92DA-BDBCA05F1620}" presName="composite" presStyleCnt="0"/>
      <dgm:spPr/>
    </dgm:pt>
    <dgm:pt modelId="{DF6566F9-A940-4001-B1F4-DF05133E31F8}" type="pres">
      <dgm:prSet presAssocID="{AD188DC2-567C-4083-92DA-BDBCA05F1620}" presName="parTx" presStyleLbl="alignNode1" presStyleIdx="5" presStyleCnt="6">
        <dgm:presLayoutVars>
          <dgm:chMax val="0"/>
          <dgm:chPref val="0"/>
        </dgm:presLayoutVars>
      </dgm:prSet>
      <dgm:spPr/>
    </dgm:pt>
    <dgm:pt modelId="{87ED3DE8-1C51-4A1A-ACD4-09FCF57A1E43}" type="pres">
      <dgm:prSet presAssocID="{AD188DC2-567C-4083-92DA-BDBCA05F1620}" presName="desTx" presStyleLbl="alignAccFollowNode1" presStyleIdx="5" presStyleCnt="6">
        <dgm:presLayoutVars/>
      </dgm:prSet>
      <dgm:spPr/>
    </dgm:pt>
  </dgm:ptLst>
  <dgm:cxnLst>
    <dgm:cxn modelId="{BA248104-3B63-4798-ACCB-93B56C4AC262}" type="presOf" srcId="{AD93ECA0-CC27-44A5-8726-BA3B2BDA749D}" destId="{49406183-7FE7-4274-8088-AF0FDD322FA0}" srcOrd="0" destOrd="0" presId="urn:microsoft.com/office/officeart/2016/7/layout/HorizontalActionList"/>
    <dgm:cxn modelId="{27A6DB0C-E4CC-4454-9231-945D8224F205}" type="presOf" srcId="{842CBE37-492C-4963-B564-539A0E554AE6}" destId="{D9BD536D-A4E4-4B3A-9533-9E92A75D5394}" srcOrd="0" destOrd="0" presId="urn:microsoft.com/office/officeart/2016/7/layout/HorizontalActionList"/>
    <dgm:cxn modelId="{9411C81E-2641-48B8-8905-379289A9E77A}" srcId="{F14D77E0-C9C3-4934-9AC3-C649F6ADBA3F}" destId="{AD93ECA0-CC27-44A5-8726-BA3B2BDA749D}" srcOrd="1" destOrd="0" parTransId="{3FB88ABA-730E-40AA-9A43-114FAC2FB900}" sibTransId="{BA173D00-9578-443A-8266-A8D555822536}"/>
    <dgm:cxn modelId="{CC77D22A-3C22-4216-8F9A-33EC3B50155C}" srcId="{F14D77E0-C9C3-4934-9AC3-C649F6ADBA3F}" destId="{BB7DB08E-BCCE-4C2D-B9D9-5D8EF257243F}" srcOrd="4" destOrd="0" parTransId="{2DFFB477-535B-4FF1-B3EE-7C93A6C8D3C6}" sibTransId="{22B9D404-FAA5-43AA-8B2E-CA2212F98A6C}"/>
    <dgm:cxn modelId="{3838832D-36E9-4956-999F-8ED1A96A53E5}" type="presOf" srcId="{36111D05-364C-410D-BB70-FFF5DF5E9533}" destId="{8679DF45-40A7-4917-BDD4-75EF6168B554}" srcOrd="0" destOrd="0" presId="urn:microsoft.com/office/officeart/2016/7/layout/HorizontalActionList"/>
    <dgm:cxn modelId="{8B831637-A8A4-433A-BC48-59C8BE8BD0C4}" srcId="{BB7DB08E-BCCE-4C2D-B9D9-5D8EF257243F}" destId="{686D4992-13A4-4E26-953F-46564E6EBB06}" srcOrd="0" destOrd="0" parTransId="{F20FE9B5-37A5-4D1B-A694-BD2C57B3F513}" sibTransId="{E402A307-775F-4006-901C-94B896944652}"/>
    <dgm:cxn modelId="{B3C4CA3A-6E9A-48CA-B30F-746A074EA49E}" type="presOf" srcId="{686D4992-13A4-4E26-953F-46564E6EBB06}" destId="{C9770C62-88A0-4713-A326-C31610829A3E}" srcOrd="0" destOrd="0" presId="urn:microsoft.com/office/officeart/2016/7/layout/HorizontalActionList"/>
    <dgm:cxn modelId="{6CDCA75D-8EDB-48E3-B66E-30AE51B51FC6}" srcId="{AD188DC2-567C-4083-92DA-BDBCA05F1620}" destId="{27FD4102-CAE4-4690-AE19-294DA076E1C5}" srcOrd="0" destOrd="0" parTransId="{24CB6BC0-6499-4881-826F-FA5C13E81BEC}" sibTransId="{914D098A-EB1B-416E-9389-BD9F0AA092A9}"/>
    <dgm:cxn modelId="{61890343-924F-462F-AE47-0A30FEBB1BE2}" type="presOf" srcId="{F14D77E0-C9C3-4934-9AC3-C649F6ADBA3F}" destId="{B43EE3CB-7EC0-49FD-9AC3-8A5760B1F61C}" srcOrd="0" destOrd="0" presId="urn:microsoft.com/office/officeart/2016/7/layout/HorizontalActionList"/>
    <dgm:cxn modelId="{C5A5C867-B056-4122-8C85-58A671C6165F}" srcId="{F14D77E0-C9C3-4934-9AC3-C649F6ADBA3F}" destId="{36111D05-364C-410D-BB70-FFF5DF5E9533}" srcOrd="2" destOrd="0" parTransId="{5CA1786A-131C-4F21-878D-75D16A9D0F0B}" sibTransId="{925047B3-4739-4924-85D8-1BD5963A36FE}"/>
    <dgm:cxn modelId="{C7955950-60A0-459E-89AF-CEB80E8E76F5}" srcId="{F14D77E0-C9C3-4934-9AC3-C649F6ADBA3F}" destId="{CCDB0196-BDEF-45D4-AECE-9B635C8C300A}" srcOrd="0" destOrd="0" parTransId="{8684CDC6-96E0-441C-A229-1FC501BD7816}" sibTransId="{71333A8D-A30D-4FB1-ACAD-4B4C152376B9}"/>
    <dgm:cxn modelId="{A6A30979-C994-45A9-80B3-B99D7E425C48}" srcId="{AD93ECA0-CC27-44A5-8726-BA3B2BDA749D}" destId="{65681AEF-6F66-48CC-A48B-DB1A3D21811D}" srcOrd="0" destOrd="0" parTransId="{CCE45263-6121-4BFD-B362-704A1E7AC582}" sibTransId="{41C6BF5B-3048-49B9-8FA5-A689157E4766}"/>
    <dgm:cxn modelId="{BF03417F-A1E2-4A08-B9E2-D637A0FF6874}" type="presOf" srcId="{DF025BF4-903E-4D03-8B2A-395D8C9DC552}" destId="{13F0A6CC-6009-4E5A-B356-ACF85788458C}" srcOrd="0" destOrd="0" presId="urn:microsoft.com/office/officeart/2016/7/layout/HorizontalActionList"/>
    <dgm:cxn modelId="{F716B5A7-0BFE-481A-B75C-1A4C04ACCDD8}" type="presOf" srcId="{AD188DC2-567C-4083-92DA-BDBCA05F1620}" destId="{DF6566F9-A940-4001-B1F4-DF05133E31F8}" srcOrd="0" destOrd="0" presId="urn:microsoft.com/office/officeart/2016/7/layout/HorizontalActionList"/>
    <dgm:cxn modelId="{58EF1CAA-FE5C-4267-A07D-50CC8A339540}" type="presOf" srcId="{27FD4102-CAE4-4690-AE19-294DA076E1C5}" destId="{87ED3DE8-1C51-4A1A-ACD4-09FCF57A1E43}" srcOrd="0" destOrd="0" presId="urn:microsoft.com/office/officeart/2016/7/layout/HorizontalActionList"/>
    <dgm:cxn modelId="{407993AC-D30F-40DB-AA2D-F33C93796C2D}" srcId="{F14D77E0-C9C3-4934-9AC3-C649F6ADBA3F}" destId="{DF025BF4-903E-4D03-8B2A-395D8C9DC552}" srcOrd="3" destOrd="0" parTransId="{5253991D-707A-464F-9C9C-AE8C0DB8F2D2}" sibTransId="{DDF92ACC-7E97-4068-BE77-87DAB24921EE}"/>
    <dgm:cxn modelId="{0C466DB8-3AD8-43BF-B6E6-B0838D210148}" type="presOf" srcId="{65681AEF-6F66-48CC-A48B-DB1A3D21811D}" destId="{2D6E230C-E24C-4049-BA47-E2E6347036EA}" srcOrd="0" destOrd="0" presId="urn:microsoft.com/office/officeart/2016/7/layout/HorizontalActionList"/>
    <dgm:cxn modelId="{0A7836BA-04E2-4B2E-B8D7-49022A5F637C}" srcId="{36111D05-364C-410D-BB70-FFF5DF5E9533}" destId="{842CBE37-492C-4963-B564-539A0E554AE6}" srcOrd="0" destOrd="0" parTransId="{6CB1156F-ECB8-4961-AC4C-6F8228462AB5}" sibTransId="{0041467C-0569-4F62-BB10-EE7E975BA2BC}"/>
    <dgm:cxn modelId="{6FB6FBC3-F2C2-4836-B1A8-281F5288BC17}" srcId="{F14D77E0-C9C3-4934-9AC3-C649F6ADBA3F}" destId="{AD188DC2-567C-4083-92DA-BDBCA05F1620}" srcOrd="5" destOrd="0" parTransId="{AAA3EC12-18DF-4E01-9C9A-C550782692BF}" sibTransId="{3EF351C3-6DF3-4A4F-AE7F-DC9147B48D44}"/>
    <dgm:cxn modelId="{17E674D7-C60D-4892-8934-E982BB05732E}" type="presOf" srcId="{575F24D2-BC84-49F9-9D73-03BAEBE8CF55}" destId="{804041C5-C875-4A73-98B2-E1815EE15278}" srcOrd="0" destOrd="0" presId="urn:microsoft.com/office/officeart/2016/7/layout/HorizontalActionList"/>
    <dgm:cxn modelId="{10D3F1DD-9D79-4613-B076-96924246ABA2}" srcId="{DF025BF4-903E-4D03-8B2A-395D8C9DC552}" destId="{2C5416E1-6599-40DC-ACD0-0884A72174B6}" srcOrd="0" destOrd="0" parTransId="{DE7C020E-3F97-4533-817F-984D90918BCF}" sibTransId="{26603C41-B16F-4B27-8C1B-CE32D7239DD9}"/>
    <dgm:cxn modelId="{C54E49E1-03E6-416B-9CA4-1EA5E7B46D5E}" srcId="{CCDB0196-BDEF-45D4-AECE-9B635C8C300A}" destId="{575F24D2-BC84-49F9-9D73-03BAEBE8CF55}" srcOrd="0" destOrd="0" parTransId="{9EABF75A-4C23-4AC5-9765-37D44CB9BF34}" sibTransId="{16897C67-B9AA-4D24-BC21-66FB8B64AB1F}"/>
    <dgm:cxn modelId="{88B80AE3-37E9-452E-BF54-496E164EB9FD}" type="presOf" srcId="{BB7DB08E-BCCE-4C2D-B9D9-5D8EF257243F}" destId="{05D545DD-2650-426D-BA88-C41379C4BBCF}" srcOrd="0" destOrd="0" presId="urn:microsoft.com/office/officeart/2016/7/layout/HorizontalActionList"/>
    <dgm:cxn modelId="{CBB55FFB-B2F3-4BDD-A69B-8F857D3FC0DE}" type="presOf" srcId="{CCDB0196-BDEF-45D4-AECE-9B635C8C300A}" destId="{3E8CACF0-3394-4525-BC9C-DEDB5527F044}" srcOrd="0" destOrd="0" presId="urn:microsoft.com/office/officeart/2016/7/layout/HorizontalActionList"/>
    <dgm:cxn modelId="{8E1D00FE-3073-44DD-A277-9B9CC85A9B48}" type="presOf" srcId="{2C5416E1-6599-40DC-ACD0-0884A72174B6}" destId="{D33F57FA-2FDE-4E69-BFA9-F3E3C1ABF056}" srcOrd="0" destOrd="0" presId="urn:microsoft.com/office/officeart/2016/7/layout/HorizontalActionList"/>
    <dgm:cxn modelId="{B6CB7F81-F032-4A90-8180-52EDC1A99D84}" type="presParOf" srcId="{B43EE3CB-7EC0-49FD-9AC3-8A5760B1F61C}" destId="{F9434DF6-71FD-4D15-8E1D-ECF0027FBA56}" srcOrd="0" destOrd="0" presId="urn:microsoft.com/office/officeart/2016/7/layout/HorizontalActionList"/>
    <dgm:cxn modelId="{1DB1B5F2-0BEE-4910-B116-B65DC0ABECB9}" type="presParOf" srcId="{F9434DF6-71FD-4D15-8E1D-ECF0027FBA56}" destId="{3E8CACF0-3394-4525-BC9C-DEDB5527F044}" srcOrd="0" destOrd="0" presId="urn:microsoft.com/office/officeart/2016/7/layout/HorizontalActionList"/>
    <dgm:cxn modelId="{FEA4EA10-CF00-4959-AB35-909993A3A7DC}" type="presParOf" srcId="{F9434DF6-71FD-4D15-8E1D-ECF0027FBA56}" destId="{804041C5-C875-4A73-98B2-E1815EE15278}" srcOrd="1" destOrd="0" presId="urn:microsoft.com/office/officeart/2016/7/layout/HorizontalActionList"/>
    <dgm:cxn modelId="{A6CAD6DA-E98A-4244-95DF-CB325DD4E028}" type="presParOf" srcId="{B43EE3CB-7EC0-49FD-9AC3-8A5760B1F61C}" destId="{84115C8C-E0F3-4C65-AABE-A51AE5DE6F40}" srcOrd="1" destOrd="0" presId="urn:microsoft.com/office/officeart/2016/7/layout/HorizontalActionList"/>
    <dgm:cxn modelId="{977B8171-FC04-4A49-9ABA-EDB313EB8953}" type="presParOf" srcId="{B43EE3CB-7EC0-49FD-9AC3-8A5760B1F61C}" destId="{2C921999-4CC3-47C4-AF0F-542605776A7F}" srcOrd="2" destOrd="0" presId="urn:microsoft.com/office/officeart/2016/7/layout/HorizontalActionList"/>
    <dgm:cxn modelId="{B7EBBA00-6048-42FA-B0B3-317A379CC4C2}" type="presParOf" srcId="{2C921999-4CC3-47C4-AF0F-542605776A7F}" destId="{49406183-7FE7-4274-8088-AF0FDD322FA0}" srcOrd="0" destOrd="0" presId="urn:microsoft.com/office/officeart/2016/7/layout/HorizontalActionList"/>
    <dgm:cxn modelId="{CBC8E8B2-B71A-46CB-8F1F-75F955B32422}" type="presParOf" srcId="{2C921999-4CC3-47C4-AF0F-542605776A7F}" destId="{2D6E230C-E24C-4049-BA47-E2E6347036EA}" srcOrd="1" destOrd="0" presId="urn:microsoft.com/office/officeart/2016/7/layout/HorizontalActionList"/>
    <dgm:cxn modelId="{8148D6FE-10E8-492E-9E69-5CE325293FB9}" type="presParOf" srcId="{B43EE3CB-7EC0-49FD-9AC3-8A5760B1F61C}" destId="{A4DA9196-39A9-4601-AABB-046B873532CA}" srcOrd="3" destOrd="0" presId="urn:microsoft.com/office/officeart/2016/7/layout/HorizontalActionList"/>
    <dgm:cxn modelId="{A9857B5A-ECF0-4FBB-BC43-567C5A0B023E}" type="presParOf" srcId="{B43EE3CB-7EC0-49FD-9AC3-8A5760B1F61C}" destId="{A59A3FE4-39CB-4820-803F-46E7E5C7C446}" srcOrd="4" destOrd="0" presId="urn:microsoft.com/office/officeart/2016/7/layout/HorizontalActionList"/>
    <dgm:cxn modelId="{07A506A9-E4B7-44D3-84A5-F9878C4FC74D}" type="presParOf" srcId="{A59A3FE4-39CB-4820-803F-46E7E5C7C446}" destId="{8679DF45-40A7-4917-BDD4-75EF6168B554}" srcOrd="0" destOrd="0" presId="urn:microsoft.com/office/officeart/2016/7/layout/HorizontalActionList"/>
    <dgm:cxn modelId="{E0E26A4B-4CAB-4E36-9ACE-4D76E70D5539}" type="presParOf" srcId="{A59A3FE4-39CB-4820-803F-46E7E5C7C446}" destId="{D9BD536D-A4E4-4B3A-9533-9E92A75D5394}" srcOrd="1" destOrd="0" presId="urn:microsoft.com/office/officeart/2016/7/layout/HorizontalActionList"/>
    <dgm:cxn modelId="{A76DF95F-40D0-43BF-A2A2-12DA964375F1}" type="presParOf" srcId="{B43EE3CB-7EC0-49FD-9AC3-8A5760B1F61C}" destId="{F1C7683D-CA48-4B60-9C54-78F858E95C21}" srcOrd="5" destOrd="0" presId="urn:microsoft.com/office/officeart/2016/7/layout/HorizontalActionList"/>
    <dgm:cxn modelId="{684B56A0-D5DB-47FD-B09B-58A037ADF591}" type="presParOf" srcId="{B43EE3CB-7EC0-49FD-9AC3-8A5760B1F61C}" destId="{20C5CF01-5059-446C-AB9E-E8F7E0F30E89}" srcOrd="6" destOrd="0" presId="urn:microsoft.com/office/officeart/2016/7/layout/HorizontalActionList"/>
    <dgm:cxn modelId="{C273DD76-3123-4CA6-8BDA-14C575BB1EB2}" type="presParOf" srcId="{20C5CF01-5059-446C-AB9E-E8F7E0F30E89}" destId="{13F0A6CC-6009-4E5A-B356-ACF85788458C}" srcOrd="0" destOrd="0" presId="urn:microsoft.com/office/officeart/2016/7/layout/HorizontalActionList"/>
    <dgm:cxn modelId="{699D6F9A-ADD5-4EC4-AB01-567324FE4842}" type="presParOf" srcId="{20C5CF01-5059-446C-AB9E-E8F7E0F30E89}" destId="{D33F57FA-2FDE-4E69-BFA9-F3E3C1ABF056}" srcOrd="1" destOrd="0" presId="urn:microsoft.com/office/officeart/2016/7/layout/HorizontalActionList"/>
    <dgm:cxn modelId="{EB29B251-DDFE-422D-BA25-F1B2C278C521}" type="presParOf" srcId="{B43EE3CB-7EC0-49FD-9AC3-8A5760B1F61C}" destId="{398A6DE9-B2E5-49A6-96B2-199E4977098E}" srcOrd="7" destOrd="0" presId="urn:microsoft.com/office/officeart/2016/7/layout/HorizontalActionList"/>
    <dgm:cxn modelId="{035E64A3-02FA-4D95-878D-B65A3780DCF9}" type="presParOf" srcId="{B43EE3CB-7EC0-49FD-9AC3-8A5760B1F61C}" destId="{F251F6CF-A4C8-436A-90AD-7A0D91B615FF}" srcOrd="8" destOrd="0" presId="urn:microsoft.com/office/officeart/2016/7/layout/HorizontalActionList"/>
    <dgm:cxn modelId="{A6928831-A62F-4987-8DA0-FF060652EDFF}" type="presParOf" srcId="{F251F6CF-A4C8-436A-90AD-7A0D91B615FF}" destId="{05D545DD-2650-426D-BA88-C41379C4BBCF}" srcOrd="0" destOrd="0" presId="urn:microsoft.com/office/officeart/2016/7/layout/HorizontalActionList"/>
    <dgm:cxn modelId="{B2811AD9-B755-4E1A-8436-739F317A7ECD}" type="presParOf" srcId="{F251F6CF-A4C8-436A-90AD-7A0D91B615FF}" destId="{C9770C62-88A0-4713-A326-C31610829A3E}" srcOrd="1" destOrd="0" presId="urn:microsoft.com/office/officeart/2016/7/layout/HorizontalActionList"/>
    <dgm:cxn modelId="{83A203DA-28F7-4ED4-95F9-D29D06480C3A}" type="presParOf" srcId="{B43EE3CB-7EC0-49FD-9AC3-8A5760B1F61C}" destId="{59996E0D-0446-44A8-9611-5595BE721AFC}" srcOrd="9" destOrd="0" presId="urn:microsoft.com/office/officeart/2016/7/layout/HorizontalActionList"/>
    <dgm:cxn modelId="{055BA7C4-C9C4-4C07-BAE9-693DCA7749AF}" type="presParOf" srcId="{B43EE3CB-7EC0-49FD-9AC3-8A5760B1F61C}" destId="{845F639A-52C9-4D7F-B939-8EC2A3F6C42A}" srcOrd="10" destOrd="0" presId="urn:microsoft.com/office/officeart/2016/7/layout/HorizontalActionList"/>
    <dgm:cxn modelId="{6DF965D2-47C7-444C-A126-606E0C25C44C}" type="presParOf" srcId="{845F639A-52C9-4D7F-B939-8EC2A3F6C42A}" destId="{DF6566F9-A940-4001-B1F4-DF05133E31F8}" srcOrd="0" destOrd="0" presId="urn:microsoft.com/office/officeart/2016/7/layout/HorizontalActionList"/>
    <dgm:cxn modelId="{3321A8E5-8956-4297-AC03-09C8C420CA7C}" type="presParOf" srcId="{845F639A-52C9-4D7F-B939-8EC2A3F6C42A}" destId="{87ED3DE8-1C51-4A1A-ACD4-09FCF57A1E43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2B733C-A2DE-47B7-85FB-A231ECE60F91}" type="doc">
      <dgm:prSet loTypeId="urn:microsoft.com/office/officeart/2005/8/layout/vList2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40F965C8-C4A3-487F-BF9F-EBB94CF212B6}">
      <dgm:prSet/>
      <dgm:spPr/>
      <dgm:t>
        <a:bodyPr/>
        <a:lstStyle/>
        <a:p>
          <a:r>
            <a:rPr lang="en-US" dirty="0"/>
            <a:t>Produce significant benefits to all Rhode Islanders: </a:t>
          </a:r>
        </a:p>
        <a:p>
          <a:r>
            <a:rPr lang="en-US" i="1" dirty="0"/>
            <a:t>~ 115,000 jobs and $6.4 Billion in wages</a:t>
          </a:r>
        </a:p>
      </dgm:t>
    </dgm:pt>
    <dgm:pt modelId="{FD1FC39B-9818-4A30-B575-2C91973C86E2}" type="parTrans" cxnId="{521A518E-C9CB-4F86-90DC-AB4BB1B0C9B5}">
      <dgm:prSet/>
      <dgm:spPr/>
      <dgm:t>
        <a:bodyPr/>
        <a:lstStyle/>
        <a:p>
          <a:endParaRPr lang="en-US"/>
        </a:p>
      </dgm:t>
    </dgm:pt>
    <dgm:pt modelId="{3B0F73A4-AAE7-42C6-811E-405D249B44F8}" type="sibTrans" cxnId="{521A518E-C9CB-4F86-90DC-AB4BB1B0C9B5}">
      <dgm:prSet/>
      <dgm:spPr/>
      <dgm:t>
        <a:bodyPr/>
        <a:lstStyle/>
        <a:p>
          <a:endParaRPr lang="en-US"/>
        </a:p>
      </dgm:t>
    </dgm:pt>
    <dgm:pt modelId="{7FBA85FB-2DBB-4D38-8341-A25B8BD9F66A}">
      <dgm:prSet/>
      <dgm:spPr/>
      <dgm:t>
        <a:bodyPr/>
        <a:lstStyle/>
        <a:p>
          <a:r>
            <a:rPr lang="en-US" dirty="0"/>
            <a:t>Generate and support tax revenue through multiple channels:</a:t>
          </a:r>
        </a:p>
        <a:p>
          <a:r>
            <a:rPr lang="en-US" dirty="0"/>
            <a:t>Appro</a:t>
          </a:r>
          <a:r>
            <a:rPr lang="en-US" i="1" dirty="0"/>
            <a:t>ximately </a:t>
          </a:r>
          <a:r>
            <a:rPr lang="en-US" i="1" u="sng" dirty="0"/>
            <a:t>$500 </a:t>
          </a:r>
          <a:r>
            <a:rPr lang="en-US" i="1" dirty="0"/>
            <a:t>million in total tax/fees revenue contribution to the State, Cities, and Towns in Rhode Island</a:t>
          </a:r>
        </a:p>
      </dgm:t>
    </dgm:pt>
    <dgm:pt modelId="{15BBC87F-E6F1-4A84-96D5-9000EFC675D8}" type="parTrans" cxnId="{75CBBA26-0ED6-4EDC-93C4-EAE11AE6DA0C}">
      <dgm:prSet/>
      <dgm:spPr/>
      <dgm:t>
        <a:bodyPr/>
        <a:lstStyle/>
        <a:p>
          <a:endParaRPr lang="en-US"/>
        </a:p>
      </dgm:t>
    </dgm:pt>
    <dgm:pt modelId="{1E6A030A-DB32-4B70-B953-BFF29617CAC5}" type="sibTrans" cxnId="{75CBBA26-0ED6-4EDC-93C4-EAE11AE6DA0C}">
      <dgm:prSet/>
      <dgm:spPr/>
      <dgm:t>
        <a:bodyPr/>
        <a:lstStyle/>
        <a:p>
          <a:endParaRPr lang="en-US"/>
        </a:p>
      </dgm:t>
    </dgm:pt>
    <dgm:pt modelId="{EC3DA76A-ABB0-4E4F-B03A-2386060E8AE1}">
      <dgm:prSet/>
      <dgm:spPr/>
      <dgm:t>
        <a:bodyPr/>
        <a:lstStyle/>
        <a:p>
          <a:r>
            <a:rPr lang="en-US" dirty="0"/>
            <a:t>The State Government collects approximately </a:t>
          </a:r>
          <a:r>
            <a:rPr lang="en-US" u="sng" dirty="0"/>
            <a:t>$250 million </a:t>
          </a:r>
          <a:r>
            <a:rPr lang="en-US" dirty="0"/>
            <a:t>in income tax, corporate income tax, and sales tax revenues created/supported by nonprofits’ activities. </a:t>
          </a:r>
        </a:p>
      </dgm:t>
    </dgm:pt>
    <dgm:pt modelId="{FA6F2769-4151-4489-B306-FC32F5FBD8B0}" type="parTrans" cxnId="{BD4A691D-21BA-4968-97D4-D5EAB5E08B94}">
      <dgm:prSet/>
      <dgm:spPr/>
      <dgm:t>
        <a:bodyPr/>
        <a:lstStyle/>
        <a:p>
          <a:endParaRPr lang="en-US"/>
        </a:p>
      </dgm:t>
    </dgm:pt>
    <dgm:pt modelId="{C8F99168-6902-42E0-A654-339E69A09D18}" type="sibTrans" cxnId="{BD4A691D-21BA-4968-97D4-D5EAB5E08B94}">
      <dgm:prSet/>
      <dgm:spPr/>
      <dgm:t>
        <a:bodyPr/>
        <a:lstStyle/>
        <a:p>
          <a:endParaRPr lang="en-US"/>
        </a:p>
      </dgm:t>
    </dgm:pt>
    <dgm:pt modelId="{8D10BEAA-221C-4CBA-9E18-E863FCAE6A3F}" type="pres">
      <dgm:prSet presAssocID="{372B733C-A2DE-47B7-85FB-A231ECE60F91}" presName="linear" presStyleCnt="0">
        <dgm:presLayoutVars>
          <dgm:animLvl val="lvl"/>
          <dgm:resizeHandles val="exact"/>
        </dgm:presLayoutVars>
      </dgm:prSet>
      <dgm:spPr/>
    </dgm:pt>
    <dgm:pt modelId="{CE9841F8-3FD8-4B77-B643-F1222F40BA6D}" type="pres">
      <dgm:prSet presAssocID="{40F965C8-C4A3-487F-BF9F-EBB94CF212B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B784B63-076F-44C5-AF94-1D06BA4CBED6}" type="pres">
      <dgm:prSet presAssocID="{3B0F73A4-AAE7-42C6-811E-405D249B44F8}" presName="spacer" presStyleCnt="0"/>
      <dgm:spPr/>
    </dgm:pt>
    <dgm:pt modelId="{2CE66135-C67F-443E-B791-49F07429E51F}" type="pres">
      <dgm:prSet presAssocID="{7FBA85FB-2DBB-4D38-8341-A25B8BD9F66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4363934-BF4D-4A82-B0B9-3084000D4487}" type="pres">
      <dgm:prSet presAssocID="{1E6A030A-DB32-4B70-B953-BFF29617CAC5}" presName="spacer" presStyleCnt="0"/>
      <dgm:spPr/>
    </dgm:pt>
    <dgm:pt modelId="{9A9C6351-48C0-4A5B-BB6D-0F9ABCB34AC5}" type="pres">
      <dgm:prSet presAssocID="{EC3DA76A-ABB0-4E4F-B03A-2386060E8AE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D4A691D-21BA-4968-97D4-D5EAB5E08B94}" srcId="{372B733C-A2DE-47B7-85FB-A231ECE60F91}" destId="{EC3DA76A-ABB0-4E4F-B03A-2386060E8AE1}" srcOrd="2" destOrd="0" parTransId="{FA6F2769-4151-4489-B306-FC32F5FBD8B0}" sibTransId="{C8F99168-6902-42E0-A654-339E69A09D18}"/>
    <dgm:cxn modelId="{75CBBA26-0ED6-4EDC-93C4-EAE11AE6DA0C}" srcId="{372B733C-A2DE-47B7-85FB-A231ECE60F91}" destId="{7FBA85FB-2DBB-4D38-8341-A25B8BD9F66A}" srcOrd="1" destOrd="0" parTransId="{15BBC87F-E6F1-4A84-96D5-9000EFC675D8}" sibTransId="{1E6A030A-DB32-4B70-B953-BFF29617CAC5}"/>
    <dgm:cxn modelId="{40B50B4F-5CD2-47C6-BC87-47CD328564A8}" type="presOf" srcId="{EC3DA76A-ABB0-4E4F-B03A-2386060E8AE1}" destId="{9A9C6351-48C0-4A5B-BB6D-0F9ABCB34AC5}" srcOrd="0" destOrd="0" presId="urn:microsoft.com/office/officeart/2005/8/layout/vList2"/>
    <dgm:cxn modelId="{521A518E-C9CB-4F86-90DC-AB4BB1B0C9B5}" srcId="{372B733C-A2DE-47B7-85FB-A231ECE60F91}" destId="{40F965C8-C4A3-487F-BF9F-EBB94CF212B6}" srcOrd="0" destOrd="0" parTransId="{FD1FC39B-9818-4A30-B575-2C91973C86E2}" sibTransId="{3B0F73A4-AAE7-42C6-811E-405D249B44F8}"/>
    <dgm:cxn modelId="{3B1CCFA1-7999-40F5-8FA1-D3086031D2F5}" type="presOf" srcId="{40F965C8-C4A3-487F-BF9F-EBB94CF212B6}" destId="{CE9841F8-3FD8-4B77-B643-F1222F40BA6D}" srcOrd="0" destOrd="0" presId="urn:microsoft.com/office/officeart/2005/8/layout/vList2"/>
    <dgm:cxn modelId="{4EBCB1E9-5180-49B0-8FD4-6FBE328C4B3D}" type="presOf" srcId="{7FBA85FB-2DBB-4D38-8341-A25B8BD9F66A}" destId="{2CE66135-C67F-443E-B791-49F07429E51F}" srcOrd="0" destOrd="0" presId="urn:microsoft.com/office/officeart/2005/8/layout/vList2"/>
    <dgm:cxn modelId="{ACE63DED-89DE-4FB2-9156-AB6BC2EC2B84}" type="presOf" srcId="{372B733C-A2DE-47B7-85FB-A231ECE60F91}" destId="{8D10BEAA-221C-4CBA-9E18-E863FCAE6A3F}" srcOrd="0" destOrd="0" presId="urn:microsoft.com/office/officeart/2005/8/layout/vList2"/>
    <dgm:cxn modelId="{97C63198-8996-4E9D-9966-55E892CD58D8}" type="presParOf" srcId="{8D10BEAA-221C-4CBA-9E18-E863FCAE6A3F}" destId="{CE9841F8-3FD8-4B77-B643-F1222F40BA6D}" srcOrd="0" destOrd="0" presId="urn:microsoft.com/office/officeart/2005/8/layout/vList2"/>
    <dgm:cxn modelId="{446455B6-8969-4C74-A2E4-CCCD66DD5C06}" type="presParOf" srcId="{8D10BEAA-221C-4CBA-9E18-E863FCAE6A3F}" destId="{9B784B63-076F-44C5-AF94-1D06BA4CBED6}" srcOrd="1" destOrd="0" presId="urn:microsoft.com/office/officeart/2005/8/layout/vList2"/>
    <dgm:cxn modelId="{944E18A4-156B-41F1-881E-1C9ABEBA2ED1}" type="presParOf" srcId="{8D10BEAA-221C-4CBA-9E18-E863FCAE6A3F}" destId="{2CE66135-C67F-443E-B791-49F07429E51F}" srcOrd="2" destOrd="0" presId="urn:microsoft.com/office/officeart/2005/8/layout/vList2"/>
    <dgm:cxn modelId="{6FE56AED-0FB9-48B9-A2F2-58D2FAB6EE9C}" type="presParOf" srcId="{8D10BEAA-221C-4CBA-9E18-E863FCAE6A3F}" destId="{34363934-BF4D-4A82-B0B9-3084000D4487}" srcOrd="3" destOrd="0" presId="urn:microsoft.com/office/officeart/2005/8/layout/vList2"/>
    <dgm:cxn modelId="{64CA8FAD-2398-43EC-8473-C009FE927B9C}" type="presParOf" srcId="{8D10BEAA-221C-4CBA-9E18-E863FCAE6A3F}" destId="{9A9C6351-48C0-4A5B-BB6D-0F9ABCB34AC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CACF0-3394-4525-BC9C-DEDB5527F044}">
      <dsp:nvSpPr>
        <dsp:cNvPr id="0" name=""/>
        <dsp:cNvSpPr/>
      </dsp:nvSpPr>
      <dsp:spPr>
        <a:xfrm>
          <a:off x="14954" y="987425"/>
          <a:ext cx="1657790" cy="4973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002" tIns="131002" rIns="131002" bIns="13100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Attract and Retain</a:t>
          </a:r>
        </a:p>
      </dsp:txBody>
      <dsp:txXfrm>
        <a:off x="14954" y="987425"/>
        <a:ext cx="1657790" cy="497337"/>
      </dsp:txXfrm>
    </dsp:sp>
    <dsp:sp modelId="{804041C5-C875-4A73-98B2-E1815EE15278}">
      <dsp:nvSpPr>
        <dsp:cNvPr id="0" name=""/>
        <dsp:cNvSpPr/>
      </dsp:nvSpPr>
      <dsp:spPr>
        <a:xfrm>
          <a:off x="14954" y="1484762"/>
          <a:ext cx="1657790" cy="24649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753" tIns="163753" rIns="163753" bIns="163753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Make the state an attractive place to visit, live, and do business</a:t>
          </a:r>
        </a:p>
      </dsp:txBody>
      <dsp:txXfrm>
        <a:off x="14954" y="1484762"/>
        <a:ext cx="1657790" cy="2464937"/>
      </dsp:txXfrm>
    </dsp:sp>
    <dsp:sp modelId="{49406183-7FE7-4274-8088-AF0FDD322FA0}">
      <dsp:nvSpPr>
        <dsp:cNvPr id="0" name=""/>
        <dsp:cNvSpPr/>
      </dsp:nvSpPr>
      <dsp:spPr>
        <a:xfrm>
          <a:off x="1780534" y="987425"/>
          <a:ext cx="1657790" cy="4973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002" tIns="131002" rIns="131002" bIns="13100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Disadvantaged Communities</a:t>
          </a:r>
        </a:p>
      </dsp:txBody>
      <dsp:txXfrm>
        <a:off x="1780534" y="987425"/>
        <a:ext cx="1657790" cy="497337"/>
      </dsp:txXfrm>
    </dsp:sp>
    <dsp:sp modelId="{2D6E230C-E24C-4049-BA47-E2E6347036EA}">
      <dsp:nvSpPr>
        <dsp:cNvPr id="0" name=""/>
        <dsp:cNvSpPr/>
      </dsp:nvSpPr>
      <dsp:spPr>
        <a:xfrm>
          <a:off x="1780534" y="1484762"/>
          <a:ext cx="1657790" cy="24649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753" tIns="163753" rIns="163753" bIns="163753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Provide voice, services, and resources to meet the needs of disadvantaged communities </a:t>
          </a:r>
        </a:p>
      </dsp:txBody>
      <dsp:txXfrm>
        <a:off x="1780534" y="1484762"/>
        <a:ext cx="1657790" cy="2464937"/>
      </dsp:txXfrm>
    </dsp:sp>
    <dsp:sp modelId="{8679DF45-40A7-4917-BDD4-75EF6168B554}">
      <dsp:nvSpPr>
        <dsp:cNvPr id="0" name=""/>
        <dsp:cNvSpPr/>
      </dsp:nvSpPr>
      <dsp:spPr>
        <a:xfrm>
          <a:off x="3546114" y="987425"/>
          <a:ext cx="1657790" cy="4973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002" tIns="131002" rIns="131002" bIns="13100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Development</a:t>
          </a:r>
        </a:p>
      </dsp:txBody>
      <dsp:txXfrm>
        <a:off x="3546114" y="987425"/>
        <a:ext cx="1657790" cy="497337"/>
      </dsp:txXfrm>
    </dsp:sp>
    <dsp:sp modelId="{D9BD536D-A4E4-4B3A-9533-9E92A75D5394}">
      <dsp:nvSpPr>
        <dsp:cNvPr id="0" name=""/>
        <dsp:cNvSpPr/>
      </dsp:nvSpPr>
      <dsp:spPr>
        <a:xfrm>
          <a:off x="3546114" y="1484762"/>
          <a:ext cx="1657790" cy="24649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753" tIns="163753" rIns="163753" bIns="163753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Drive economic development </a:t>
          </a:r>
        </a:p>
      </dsp:txBody>
      <dsp:txXfrm>
        <a:off x="3546114" y="1484762"/>
        <a:ext cx="1657790" cy="2464937"/>
      </dsp:txXfrm>
    </dsp:sp>
    <dsp:sp modelId="{13F0A6CC-6009-4E5A-B356-ACF85788458C}">
      <dsp:nvSpPr>
        <dsp:cNvPr id="0" name=""/>
        <dsp:cNvSpPr/>
      </dsp:nvSpPr>
      <dsp:spPr>
        <a:xfrm>
          <a:off x="5311694" y="987425"/>
          <a:ext cx="1657790" cy="4973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002" tIns="131002" rIns="131002" bIns="13100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Support the Arts </a:t>
          </a:r>
        </a:p>
      </dsp:txBody>
      <dsp:txXfrm>
        <a:off x="5311694" y="987425"/>
        <a:ext cx="1657790" cy="497337"/>
      </dsp:txXfrm>
    </dsp:sp>
    <dsp:sp modelId="{D33F57FA-2FDE-4E69-BFA9-F3E3C1ABF056}">
      <dsp:nvSpPr>
        <dsp:cNvPr id="0" name=""/>
        <dsp:cNvSpPr/>
      </dsp:nvSpPr>
      <dsp:spPr>
        <a:xfrm>
          <a:off x="5311694" y="1484762"/>
          <a:ext cx="1657790" cy="24649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753" tIns="163753" rIns="163753" bIns="163753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Enhance the arts and cultural awareness</a:t>
          </a:r>
        </a:p>
      </dsp:txBody>
      <dsp:txXfrm>
        <a:off x="5311694" y="1484762"/>
        <a:ext cx="1657790" cy="2464937"/>
      </dsp:txXfrm>
    </dsp:sp>
    <dsp:sp modelId="{05D545DD-2650-426D-BA88-C41379C4BBCF}">
      <dsp:nvSpPr>
        <dsp:cNvPr id="0" name=""/>
        <dsp:cNvSpPr/>
      </dsp:nvSpPr>
      <dsp:spPr>
        <a:xfrm>
          <a:off x="7077274" y="987425"/>
          <a:ext cx="1657790" cy="4973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002" tIns="131002" rIns="131002" bIns="13100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Educate and prepare</a:t>
          </a:r>
        </a:p>
      </dsp:txBody>
      <dsp:txXfrm>
        <a:off x="7077274" y="987425"/>
        <a:ext cx="1657790" cy="497337"/>
      </dsp:txXfrm>
    </dsp:sp>
    <dsp:sp modelId="{C9770C62-88A0-4713-A326-C31610829A3E}">
      <dsp:nvSpPr>
        <dsp:cNvPr id="0" name=""/>
        <dsp:cNvSpPr/>
      </dsp:nvSpPr>
      <dsp:spPr>
        <a:xfrm>
          <a:off x="7077274" y="1484762"/>
          <a:ext cx="1657790" cy="24649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753" tIns="163753" rIns="163753" bIns="163753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Educate and prepare people to be productive citizens</a:t>
          </a:r>
        </a:p>
      </dsp:txBody>
      <dsp:txXfrm>
        <a:off x="7077274" y="1484762"/>
        <a:ext cx="1657790" cy="2464937"/>
      </dsp:txXfrm>
    </dsp:sp>
    <dsp:sp modelId="{DF6566F9-A940-4001-B1F4-DF05133E31F8}">
      <dsp:nvSpPr>
        <dsp:cNvPr id="0" name=""/>
        <dsp:cNvSpPr/>
      </dsp:nvSpPr>
      <dsp:spPr>
        <a:xfrm>
          <a:off x="8842854" y="987425"/>
          <a:ext cx="1657790" cy="4973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002" tIns="131002" rIns="131002" bIns="13100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Healthcare</a:t>
          </a:r>
        </a:p>
      </dsp:txBody>
      <dsp:txXfrm>
        <a:off x="8842854" y="987425"/>
        <a:ext cx="1657790" cy="497337"/>
      </dsp:txXfrm>
    </dsp:sp>
    <dsp:sp modelId="{87ED3DE8-1C51-4A1A-ACD4-09FCF57A1E43}">
      <dsp:nvSpPr>
        <dsp:cNvPr id="0" name=""/>
        <dsp:cNvSpPr/>
      </dsp:nvSpPr>
      <dsp:spPr>
        <a:xfrm>
          <a:off x="8842854" y="1484762"/>
          <a:ext cx="1657790" cy="24649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753" tIns="163753" rIns="163753" bIns="163753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Provide health services</a:t>
          </a:r>
        </a:p>
      </dsp:txBody>
      <dsp:txXfrm>
        <a:off x="8842854" y="1484762"/>
        <a:ext cx="1657790" cy="24649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841F8-3FD8-4B77-B643-F1222F40BA6D}">
      <dsp:nvSpPr>
        <dsp:cNvPr id="0" name=""/>
        <dsp:cNvSpPr/>
      </dsp:nvSpPr>
      <dsp:spPr>
        <a:xfrm>
          <a:off x="0" y="88903"/>
          <a:ext cx="10515600" cy="1348936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Produce significant benefits to all Rhode Islanders: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1" kern="1200" dirty="0"/>
            <a:t>~ 115,000 jobs and $6.4 Billion in wages</a:t>
          </a:r>
        </a:p>
      </dsp:txBody>
      <dsp:txXfrm>
        <a:off x="65850" y="154753"/>
        <a:ext cx="10383900" cy="1217236"/>
      </dsp:txXfrm>
    </dsp:sp>
    <dsp:sp modelId="{2CE66135-C67F-443E-B791-49F07429E51F}">
      <dsp:nvSpPr>
        <dsp:cNvPr id="0" name=""/>
        <dsp:cNvSpPr/>
      </dsp:nvSpPr>
      <dsp:spPr>
        <a:xfrm>
          <a:off x="0" y="1501200"/>
          <a:ext cx="10515600" cy="1348936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Generate and support tax revenue through multiple channels: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Appro</a:t>
          </a:r>
          <a:r>
            <a:rPr lang="en-US" sz="2200" i="1" kern="1200" dirty="0"/>
            <a:t>ximately </a:t>
          </a:r>
          <a:r>
            <a:rPr lang="en-US" sz="2200" i="1" u="sng" kern="1200" dirty="0"/>
            <a:t>$500 </a:t>
          </a:r>
          <a:r>
            <a:rPr lang="en-US" sz="2200" i="1" kern="1200" dirty="0"/>
            <a:t>million in total tax/fees revenue contribution to the State, Cities, and Towns in Rhode Island</a:t>
          </a:r>
        </a:p>
      </dsp:txBody>
      <dsp:txXfrm>
        <a:off x="65850" y="1567050"/>
        <a:ext cx="10383900" cy="1217236"/>
      </dsp:txXfrm>
    </dsp:sp>
    <dsp:sp modelId="{9A9C6351-48C0-4A5B-BB6D-0F9ABCB34AC5}">
      <dsp:nvSpPr>
        <dsp:cNvPr id="0" name=""/>
        <dsp:cNvSpPr/>
      </dsp:nvSpPr>
      <dsp:spPr>
        <a:xfrm>
          <a:off x="0" y="2913497"/>
          <a:ext cx="10515600" cy="1348936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 State Government collects approximately </a:t>
          </a:r>
          <a:r>
            <a:rPr lang="en-US" sz="2200" u="sng" kern="1200" dirty="0"/>
            <a:t>$250 million </a:t>
          </a:r>
          <a:r>
            <a:rPr lang="en-US" sz="2200" kern="1200" dirty="0"/>
            <a:t>in income tax, corporate income tax, and sales tax revenues created/supported by nonprofits’ activities. </a:t>
          </a:r>
        </a:p>
      </dsp:txBody>
      <dsp:txXfrm>
        <a:off x="65850" y="2979347"/>
        <a:ext cx="10383900" cy="1217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EFEA5-C8C6-4CE5-8CE8-D1DDBB14AB98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777F3-FDCC-4E77-9FF4-721144BF9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78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Assets: 47% in the city </a:t>
            </a:r>
            <a:r>
              <a:rPr lang="en-US"/>
              <a:t>of Providence</a:t>
            </a:r>
            <a:endParaRPr lang="en-US" dirty="0"/>
          </a:p>
          <a:p>
            <a:r>
              <a:rPr lang="en-US" dirty="0"/>
              <a:t>Revenue=60% in the city of Providence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777F3-FDCC-4E77-9FF4-721144BF9A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02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F78FC-3542-4758-8217-C47B47C00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A111B2-D579-4D30-9A94-47AEAEA52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6A169-E669-47BB-B828-6457E85E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215D-19CB-4ECE-8606-3383ECEC3D54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40516-0B8F-4E17-A3F8-C15DFD296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48270-0139-4393-9D5C-765421C8F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47C8-1F18-48B3-AAD8-82AAABB5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37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528CD-0221-41B5-A82B-94FB1AAE9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6928E0-C28D-42BE-8867-4DF3E89666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7CC3E-C2D6-4359-A702-D6022B7CD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215D-19CB-4ECE-8606-3383ECEC3D54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CD584-4470-4106-9CE2-76CA5E392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AD70A-B79F-4BD6-805B-9DD9A86C1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47C8-1F18-48B3-AAD8-82AAABB5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86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969FA6-37BF-4482-9214-0965B18F9A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1281EA-F02C-4965-B440-32D0D1018E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1C27F-1C0C-4DAF-902F-8B2AD5A6D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215D-19CB-4ECE-8606-3383ECEC3D54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C10BA-C4A3-4117-92BA-A302DC6CF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75D60-BD4C-4ED9-B07C-AB614B8F6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47C8-1F18-48B3-AAD8-82AAABB5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5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FB612-F663-439A-B3F4-51DD3B604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FF534-325D-4DD5-A052-450AD4A21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F7FA9-63B6-46D1-8CE4-39885B879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215D-19CB-4ECE-8606-3383ECEC3D54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F6DCE-57B2-4B78-AC95-8B421392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9DCA5-4030-48D2-B97A-EEE782AFC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47C8-1F18-48B3-AAD8-82AAABB5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85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611A1-61EB-4423-9C4C-92E5C740B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645FAC-6F3A-45A9-9DFC-D21FFA05D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930E6-89C3-4BA7-B55F-890258B9D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215D-19CB-4ECE-8606-3383ECEC3D54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DF4C7-9722-406E-8E58-707DD2AB2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198B8-C255-4E5A-AF0B-670754C49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47C8-1F18-48B3-AAD8-82AAABB5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09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A5489-3741-4F27-A758-FC3B76EBC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BABE7-F94A-4AEE-ADA9-C284D36406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CF8F51-78B6-47B8-A538-1A8B327FF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382014-606B-4FF0-996E-EC0E9EB72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215D-19CB-4ECE-8606-3383ECEC3D54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ED9C79-FEBE-4B9F-A7AA-75EE4EBC3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5FDED-5001-4C87-A6F8-8AFCFC063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47C8-1F18-48B3-AAD8-82AAABB5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4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4CE51-89DE-44CF-9CC2-653B81211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02A43-AEF7-4F39-8314-3D06F4DF2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707B71-BD3A-4F49-9ABF-2631F59DD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E2DD79-003F-4582-83FA-259455D5A7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C44CF9-10CC-4EEA-A78A-5C1BD9DCCE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C0B853-FC9C-45A9-A06F-C4657B551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215D-19CB-4ECE-8606-3383ECEC3D54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201A3C-69CB-4785-892A-458932FB1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25E904-D829-46EC-BE89-67A6CFF4B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47C8-1F18-48B3-AAD8-82AAABB5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56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9A9CE-AF72-418F-B334-9FA2624D0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C8C089-4249-46D2-8512-D041F14DD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215D-19CB-4ECE-8606-3383ECEC3D54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DEAEDD-071B-4C03-8A5A-26F9418CC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CABD55-8943-4281-9DCF-49F8481A8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47C8-1F18-48B3-AAD8-82AAABB5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5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3F0F30-5248-4654-AA73-E498F2D26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215D-19CB-4ECE-8606-3383ECEC3D54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347C22-B9AE-4B95-85A3-A4845BCD3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946B4-6BBB-4652-AD29-6FDC54B89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47C8-1F18-48B3-AAD8-82AAABB5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83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6CD28-9B87-4C28-BF5B-53CFE2D57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E8043-2DE5-4F64-8D7C-833AEE465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8AAA2D-701A-42A4-9BD9-A43589839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B23FE0-E586-40E5-A544-FDB791923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215D-19CB-4ECE-8606-3383ECEC3D54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B87132-4D06-4516-858A-A91DA59B7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62B5EF-EFEF-466E-A719-D21743B5C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47C8-1F18-48B3-AAD8-82AAABB5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24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0B864-5770-44FF-8BAD-72AB8C21C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C5C13A-5012-4C9C-BA31-45BFEF47E7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F0090A-4334-4D32-A582-CDABE0AB2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59614D-3516-4261-8DF5-874C2167A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215D-19CB-4ECE-8606-3383ECEC3D54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4F901-0D4A-47AD-9192-8172C0900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87FEA1-9F5C-4693-A685-B320CA757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47C8-1F18-48B3-AAD8-82AAABB5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48BFEB-AC38-48B6-8FD4-FA0A5B502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03A3B-E2D2-4E05-AEAA-619384A29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19DBF-38DA-4568-ADB2-EEE17E76E4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8215D-19CB-4ECE-8606-3383ECEC3D54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9BAD6-C0E8-436D-87B1-1AB6429E7B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FAE2F-C6D2-4DB8-B5D9-8B0CF485D9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A47C8-1F18-48B3-AAD8-82AAABB5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6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6B15DD-E689-4252-B136-5F4E87CAB7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9" t="9091" r="32845" b="-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6D0302-F69C-424A-9258-855FA0BF5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100" b="1" dirty="0">
                <a:solidFill>
                  <a:srgbClr val="002060"/>
                </a:solidFill>
              </a:rPr>
              <a:t>Special Legislative Commission </a:t>
            </a:r>
            <a:br>
              <a:rPr lang="en-US" sz="4100" b="1" dirty="0">
                <a:solidFill>
                  <a:srgbClr val="002060"/>
                </a:solidFill>
              </a:rPr>
            </a:br>
            <a:r>
              <a:rPr lang="en-US" sz="4100" b="1" dirty="0">
                <a:solidFill>
                  <a:srgbClr val="002060"/>
                </a:solidFill>
              </a:rPr>
              <a:t>Tax Exempt Properties in the State of Rhode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CB0B45-2C96-49E6-AED0-97E59BF9C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68822"/>
            <a:ext cx="5360844" cy="1363495"/>
          </a:xfrm>
        </p:spPr>
        <p:txBody>
          <a:bodyPr>
            <a:noAutofit/>
          </a:bodyPr>
          <a:lstStyle/>
          <a:p>
            <a:pPr algn="l"/>
            <a:r>
              <a:rPr lang="en-US" sz="1600" b="1" dirty="0">
                <a:solidFill>
                  <a:srgbClr val="002060"/>
                </a:solidFill>
              </a:rPr>
              <a:t>Edi Tebaldi, Ph.D.</a:t>
            </a:r>
          </a:p>
          <a:p>
            <a:pPr algn="l"/>
            <a:r>
              <a:rPr lang="en-US" sz="1600" b="1" dirty="0">
                <a:solidFill>
                  <a:srgbClr val="002060"/>
                </a:solidFill>
              </a:rPr>
              <a:t>Professor of Economics</a:t>
            </a:r>
          </a:p>
          <a:p>
            <a:pPr algn="l"/>
            <a:r>
              <a:rPr lang="en-US" sz="1600" b="1" dirty="0">
                <a:solidFill>
                  <a:srgbClr val="002060"/>
                </a:solidFill>
              </a:rPr>
              <a:t>Executive Director of Institutional Effectiveness and Strategy </a:t>
            </a:r>
          </a:p>
          <a:p>
            <a:pPr algn="l"/>
            <a:r>
              <a:rPr lang="en-US" sz="1600" b="1" dirty="0">
                <a:solidFill>
                  <a:srgbClr val="002060"/>
                </a:solidFill>
              </a:rPr>
              <a:t>Bryant University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691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635F3-9AD2-460F-9498-846AD4FAB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Nonprofit entities: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D95FF30-400C-4128-A3D1-59DC1EEBC7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931401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9831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913ADF-5417-4BF4-8FD7-D48DF0258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Context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89731-7BD4-44E5-A8D1-111F89588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695" y="383177"/>
            <a:ext cx="7357583" cy="6226629"/>
          </a:xfrm>
        </p:spPr>
        <p:txBody>
          <a:bodyPr anchor="ctr">
            <a:normAutofit/>
          </a:bodyPr>
          <a:lstStyle/>
          <a:p>
            <a:r>
              <a:rPr lang="en-US" dirty="0"/>
              <a:t>Nonprofit entities: </a:t>
            </a:r>
          </a:p>
          <a:p>
            <a:pPr lvl="1"/>
            <a:r>
              <a:rPr lang="en-US" dirty="0"/>
              <a:t>Produce significant benefits including jobs and income to all Rhode Islanders.</a:t>
            </a:r>
          </a:p>
          <a:p>
            <a:pPr lvl="1"/>
            <a:r>
              <a:rPr lang="en-US" dirty="0"/>
              <a:t>Generate tax revenues that are mostly accrued by the state government</a:t>
            </a:r>
          </a:p>
          <a:p>
            <a:r>
              <a:rPr lang="en-US" dirty="0"/>
              <a:t>Cost versus Benefits </a:t>
            </a:r>
          </a:p>
          <a:p>
            <a:pPr lvl="1"/>
            <a:r>
              <a:rPr lang="en-US" dirty="0"/>
              <a:t>Cities/Towns bear most of the burden/costs to provide services to support for-profit and Nonprofit organizations;</a:t>
            </a:r>
          </a:p>
          <a:p>
            <a:pPr lvl="1"/>
            <a:r>
              <a:rPr lang="en-US" dirty="0"/>
              <a:t>Partially reimbursed via annual discretionary appropriations (State Pilot - </a:t>
            </a:r>
            <a:r>
              <a:rPr lang="en-US" b="1" u="sng" dirty="0"/>
              <a:t>$46 million in FY 2022</a:t>
            </a:r>
            <a:r>
              <a:rPr lang="en-US" dirty="0"/>
              <a:t>)  </a:t>
            </a:r>
          </a:p>
          <a:p>
            <a:r>
              <a:rPr lang="en-US" dirty="0"/>
              <a:t>Political reality: </a:t>
            </a:r>
          </a:p>
          <a:p>
            <a:pPr lvl="1"/>
            <a:r>
              <a:rPr lang="en-US" dirty="0"/>
              <a:t>Cities/towns see nonprofits as an untapped source of new revenues: new taxes, fees, and PILOTs.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3195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0FFAA-3B76-4147-98AA-100A8660B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Opportunity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5F833-243E-4CED-A23E-79D1ADC42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3999"/>
            <a:ext cx="10515600" cy="4652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Current model: </a:t>
            </a:r>
            <a:r>
              <a:rPr lang="en-US" dirty="0"/>
              <a:t>Annual discretionary appropriations process via the State PILOT </a:t>
            </a:r>
          </a:p>
          <a:p>
            <a:pPr lvl="1"/>
            <a:r>
              <a:rPr lang="en-US" dirty="0"/>
              <a:t>Risk that amounts can change significantly  </a:t>
            </a:r>
          </a:p>
          <a:p>
            <a:pPr lvl="1"/>
            <a:r>
              <a:rPr lang="en-US" dirty="0"/>
              <a:t>Linked to real estate tax assessment… and to all issues related to tax assessment  </a:t>
            </a:r>
          </a:p>
          <a:p>
            <a:pPr lvl="1"/>
            <a:r>
              <a:rPr lang="en-US" dirty="0"/>
              <a:t>Delinked from economic contributions -- </a:t>
            </a:r>
            <a:r>
              <a:rPr lang="en-US" i="1" u="sng" dirty="0"/>
              <a:t>including income tax revenues</a:t>
            </a:r>
            <a:r>
              <a:rPr lang="en-US" dirty="0"/>
              <a:t> -- made by nonprofits </a:t>
            </a:r>
          </a:p>
          <a:p>
            <a:r>
              <a:rPr lang="en-US" b="1" dirty="0">
                <a:solidFill>
                  <a:srgbClr val="002060"/>
                </a:solidFill>
              </a:rPr>
              <a:t>Alternative model: </a:t>
            </a:r>
            <a:r>
              <a:rPr lang="en-US" dirty="0"/>
              <a:t>Mandatory reimbursement via a compensatory formula based on economic contributions to the economy </a:t>
            </a:r>
          </a:p>
          <a:p>
            <a:pPr lvl="1"/>
            <a:r>
              <a:rPr lang="en-US" dirty="0"/>
              <a:t>Proposal: Rhode Islanders would benefit by implementing a model in </a:t>
            </a:r>
            <a:r>
              <a:rPr lang="en-US" u="sng" dirty="0"/>
              <a:t>which income tax revenues</a:t>
            </a:r>
            <a:r>
              <a:rPr lang="en-US" dirty="0"/>
              <a:t> generated by Nonprofits would be shared with cities and towns hosting these entities. </a:t>
            </a:r>
          </a:p>
          <a:p>
            <a:pPr lvl="1"/>
            <a:r>
              <a:rPr lang="en-US" dirty="0"/>
              <a:t>Linked to economic contributions made by nonprofits </a:t>
            </a:r>
          </a:p>
          <a:p>
            <a:pPr lvl="1"/>
            <a:r>
              <a:rPr lang="en-US" dirty="0"/>
              <a:t>Minimizes risk associated with discretionary appropriations (less volatile)  </a:t>
            </a:r>
          </a:p>
          <a:p>
            <a:pPr lvl="1"/>
            <a:r>
              <a:rPr lang="en-US" dirty="0"/>
              <a:t>Delink reimbursement from real estate tax assessment and State Pilot</a:t>
            </a:r>
          </a:p>
        </p:txBody>
      </p:sp>
    </p:spTree>
    <p:extLst>
      <p:ext uri="{BB962C8B-B14F-4D97-AF65-F5344CB8AC3E}">
        <p14:creationId xmlns:p14="http://schemas.microsoft.com/office/powerpoint/2010/main" val="187274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628CCA-CB80-4D52-BBB7-A0DFC2775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1" y="294538"/>
            <a:ext cx="10238850" cy="1033669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Proposal: Eliminate State PILOT and Create a statewide Nonprofit Income Tax Revenue Sharing Formula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80B2D-0B0E-4480-AED5-BBBB36D9E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21" y="1781175"/>
            <a:ext cx="11052809" cy="4663440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Guiding Principles to develop Nonprofit Tax Revenue Sharing Formula </a:t>
            </a:r>
          </a:p>
          <a:p>
            <a:r>
              <a:rPr lang="en-US" sz="3200" dirty="0">
                <a:solidFill>
                  <a:srgbClr val="002060"/>
                </a:solidFill>
              </a:rPr>
              <a:t>For all Rhode Islanders</a:t>
            </a:r>
          </a:p>
          <a:p>
            <a:pPr lvl="1"/>
            <a:r>
              <a:rPr lang="en-US" sz="2800" dirty="0"/>
              <a:t>Be transparent, consistent, equitable and of benefit to all Rhode Islanders.</a:t>
            </a:r>
          </a:p>
          <a:p>
            <a:r>
              <a:rPr lang="en-US" sz="3200" dirty="0">
                <a:solidFill>
                  <a:srgbClr val="002060"/>
                </a:solidFill>
              </a:rPr>
              <a:t>For Cities and Towns</a:t>
            </a:r>
          </a:p>
          <a:p>
            <a:pPr lvl="1"/>
            <a:r>
              <a:rPr lang="en-US" sz="2800" dirty="0"/>
              <a:t>Share income taxes that are generated/supported by nonprofit activities and collected by the state government</a:t>
            </a:r>
          </a:p>
          <a:p>
            <a:pPr lvl="1"/>
            <a:r>
              <a:rPr lang="en-US" sz="2800" dirty="0"/>
              <a:t>Support cities and towns to attract nonprofit entities </a:t>
            </a:r>
          </a:p>
          <a:p>
            <a:r>
              <a:rPr lang="en-US" sz="3200" dirty="0">
                <a:solidFill>
                  <a:srgbClr val="002060"/>
                </a:solidFill>
              </a:rPr>
              <a:t>For nonprofits</a:t>
            </a:r>
          </a:p>
          <a:p>
            <a:pPr lvl="1"/>
            <a:r>
              <a:rPr lang="en-US" sz="2800" dirty="0"/>
              <a:t>Foster a stable and predictable environment for growth of Nonprofits </a:t>
            </a:r>
          </a:p>
          <a:p>
            <a:pPr lvl="1"/>
            <a:r>
              <a:rPr lang="en-US" sz="2800" dirty="0"/>
              <a:t>Protect nonprofits from arbitrary demands and/or increases in fees or PILOTs by local cities and towns.</a:t>
            </a:r>
          </a:p>
          <a:p>
            <a:r>
              <a:rPr lang="en-US" sz="3200" dirty="0">
                <a:solidFill>
                  <a:srgbClr val="002060"/>
                </a:solidFill>
              </a:rPr>
              <a:t>Should be simple and objective </a:t>
            </a:r>
          </a:p>
          <a:p>
            <a:pPr lvl="1"/>
            <a:r>
              <a:rPr lang="en-US" sz="2900" dirty="0"/>
              <a:t>Utilize nonprofit payroll to estimate income tax generation </a:t>
            </a:r>
          </a:p>
          <a:p>
            <a:pPr lvl="1"/>
            <a:r>
              <a:rPr lang="en-US" sz="2900" dirty="0"/>
              <a:t>Formula should be developed as to ensure that total reimbursement would not be smaller than that from current State Pilot</a:t>
            </a:r>
          </a:p>
          <a:p>
            <a:pPr lvl="1"/>
            <a:r>
              <a:rPr lang="en-US" sz="2900" dirty="0"/>
              <a:t>Work/implement like school-funding formula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0094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A70F4F6-8761-4016-931A-4535464E4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EF5381-66E1-4E85-BF20-CB78EB928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954284"/>
            <a:ext cx="10513106" cy="29434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C49FD3-CD95-4BA4-8BD3-B4A4C6844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12" name="Rectangle 64">
              <a:extLst>
                <a:ext uri="{FF2B5EF4-FFF2-40B4-BE49-F238E27FC236}">
                  <a16:creationId xmlns:a16="http://schemas.microsoft.com/office/drawing/2014/main" id="{194125EE-68A0-44AF-9565-81EF0F311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66">
              <a:extLst>
                <a:ext uri="{FF2B5EF4-FFF2-40B4-BE49-F238E27FC236}">
                  <a16:creationId xmlns:a16="http://schemas.microsoft.com/office/drawing/2014/main" id="{47D98E13-5DFC-4FC3-B217-18D7503F2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1208B249-52C1-45B2-94CA-7FCF767BD5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66">
              <a:extLst>
                <a:ext uri="{FF2B5EF4-FFF2-40B4-BE49-F238E27FC236}">
                  <a16:creationId xmlns:a16="http://schemas.microsoft.com/office/drawing/2014/main" id="{8E8EC538-BB99-4192-A555-FD23D92C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C818F7CD-D8C3-4B0E-8332-5F5D23675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BA3A1026-C945-44C7-95BC-3BF4551EF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E7A2271E-1BF0-4DBF-BDC5-8205DFE2B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FC359C9B-D7DB-4D67-BC20-0ED526C67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5DA7CDCF-326D-40F3-9FA1-F6B696E8F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42EAB6A2-C79F-4E11-BA2B-82394503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0409AE1C-32E7-42F0-8174-D8EC28D1D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6D094018-4CC4-4507-BD21-223B12217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4971B5B3-87D2-49C1-9AD0-984AF7579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7F8CC77F-5D16-46D1-9E76-844D3D54B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3136B198-9314-404B-9B2A-B12F1C81E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3AD2B785-CD5F-4846-8278-FD202F83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3C6BD3BE-D8A5-4561-9641-5F579267C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883722C6-0687-4FBC-924C-022C334B3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50E3342E-EFDF-4EE7-A275-A46FE15FD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02A591D3-77C5-427A-84E7-5040F9C17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50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CF63F-8473-4100-91E0-559E75431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Nonprofits are vital to a well-functioning market economy and to promote development 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E44FED8-1076-47A0-AB50-EFF3C0E790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8810546"/>
              </p:ext>
            </p:extLst>
          </p:nvPr>
        </p:nvGraphicFramePr>
        <p:xfrm>
          <a:off x="838200" y="1825624"/>
          <a:ext cx="10515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1611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 descr="Tall office building looking up">
            <a:extLst>
              <a:ext uri="{FF2B5EF4-FFF2-40B4-BE49-F238E27FC236}">
                <a16:creationId xmlns:a16="http://schemas.microsoft.com/office/drawing/2014/main" id="{D072AC83-7D13-4B34-B76E-B257166148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339A2B-60BB-4D33-9EA3-D2EACB0A9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 dirty="0">
                <a:solidFill>
                  <a:srgbClr val="FFFFFF"/>
                </a:solidFill>
              </a:rPr>
              <a:t>Cities and Towns should be competing for nonprofits as they do for other businesses</a:t>
            </a:r>
          </a:p>
        </p:txBody>
      </p:sp>
    </p:spTree>
    <p:extLst>
      <p:ext uri="{BB962C8B-B14F-4D97-AF65-F5344CB8AC3E}">
        <p14:creationId xmlns:p14="http://schemas.microsoft.com/office/powerpoint/2010/main" val="113337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94D6AA1-A0E1-45F9-8E25-BAB809229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6BA644-CDB5-4993-9C0D-64DB7FF1B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7189"/>
            <a:ext cx="10515599" cy="12962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Impact of Nonprofits in Rhode Island,2020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A6A0B42-FFDC-48F0-9191-B4C6FFE35D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353906"/>
              </p:ext>
            </p:extLst>
          </p:nvPr>
        </p:nvGraphicFramePr>
        <p:xfrm>
          <a:off x="1137431" y="3109819"/>
          <a:ext cx="10119361" cy="2734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5131">
                  <a:extLst>
                    <a:ext uri="{9D8B030D-6E8A-4147-A177-3AD203B41FA5}">
                      <a16:colId xmlns:a16="http://schemas.microsoft.com/office/drawing/2014/main" val="1969014043"/>
                    </a:ext>
                  </a:extLst>
                </a:gridCol>
                <a:gridCol w="3428581">
                  <a:extLst>
                    <a:ext uri="{9D8B030D-6E8A-4147-A177-3AD203B41FA5}">
                      <a16:colId xmlns:a16="http://schemas.microsoft.com/office/drawing/2014/main" val="851859468"/>
                    </a:ext>
                  </a:extLst>
                </a:gridCol>
                <a:gridCol w="3745649">
                  <a:extLst>
                    <a:ext uri="{9D8B030D-6E8A-4147-A177-3AD203B41FA5}">
                      <a16:colId xmlns:a16="http://schemas.microsoft.com/office/drawing/2014/main" val="2749115958"/>
                    </a:ext>
                  </a:extLst>
                </a:gridCol>
              </a:tblGrid>
              <a:tr h="631698">
                <a:tc>
                  <a:txBody>
                    <a:bodyPr/>
                    <a:lstStyle/>
                    <a:p>
                      <a:pPr algn="l" fontAlgn="b"/>
                      <a:r>
                        <a:rPr lang="en-US" sz="3300" u="none" strike="noStrike" dirty="0">
                          <a:effectLst/>
                        </a:rPr>
                        <a:t>Metric</a:t>
                      </a:r>
                      <a:endParaRPr lang="en-US" sz="3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" marR="19050" marT="190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300" u="none" strike="noStrike" dirty="0">
                          <a:effectLst/>
                        </a:rPr>
                        <a:t>Rhode Island</a:t>
                      </a:r>
                      <a:endParaRPr lang="en-US" sz="3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" marR="19050" marT="190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300" u="none" strike="noStrike" dirty="0">
                          <a:effectLst/>
                        </a:rPr>
                        <a:t>City of Providence</a:t>
                      </a:r>
                      <a:endParaRPr lang="en-US" sz="3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" marR="19050" marT="19050" marB="0" anchor="b"/>
                </a:tc>
                <a:extLst>
                  <a:ext uri="{0D108BD9-81ED-4DB2-BD59-A6C34878D82A}">
                    <a16:rowId xmlns:a16="http://schemas.microsoft.com/office/drawing/2014/main" val="2561299143"/>
                  </a:ext>
                </a:extLst>
              </a:tr>
              <a:tr h="839814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</a:p>
                  </a:txBody>
                  <a:tcPr marL="19050" marR="19050" marT="19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u="none" strike="noStrike" dirty="0">
                          <a:effectLst/>
                        </a:rPr>
                        <a:t>5,407 </a:t>
                      </a:r>
                      <a:endParaRPr lang="en-US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" marR="19050" marT="19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u="none" strike="noStrike" dirty="0">
                          <a:effectLst/>
                        </a:rPr>
                        <a:t>2,541 </a:t>
                      </a:r>
                      <a:endParaRPr lang="en-US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" marR="19050" marT="19050" marB="0" anchor="b"/>
                </a:tc>
                <a:extLst>
                  <a:ext uri="{0D108BD9-81ED-4DB2-BD59-A6C34878D82A}">
                    <a16:rowId xmlns:a16="http://schemas.microsoft.com/office/drawing/2014/main" val="2864163192"/>
                  </a:ext>
                </a:extLst>
              </a:tr>
              <a:tr h="631698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Assets</a:t>
                      </a:r>
                    </a:p>
                  </a:txBody>
                  <a:tcPr marL="19050" marR="19050" marT="19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u="none" strike="noStrike">
                          <a:effectLst/>
                        </a:rPr>
                        <a:t>$38.9 billion</a:t>
                      </a:r>
                      <a:endParaRPr lang="en-US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" marR="19050" marT="19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u="none" strike="noStrike" dirty="0">
                          <a:effectLst/>
                        </a:rPr>
                        <a:t>$23.6 billion</a:t>
                      </a:r>
                      <a:endParaRPr lang="en-US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" marR="19050" marT="19050" marB="0" anchor="b"/>
                </a:tc>
                <a:extLst>
                  <a:ext uri="{0D108BD9-81ED-4DB2-BD59-A6C34878D82A}">
                    <a16:rowId xmlns:a16="http://schemas.microsoft.com/office/drawing/2014/main" val="1388636956"/>
                  </a:ext>
                </a:extLst>
              </a:tr>
              <a:tr h="631698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Revenue</a:t>
                      </a:r>
                    </a:p>
                  </a:txBody>
                  <a:tcPr marL="19050" marR="19050" marT="19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u="none" strike="noStrike">
                          <a:effectLst/>
                        </a:rPr>
                        <a:t>$13.9 billion</a:t>
                      </a:r>
                      <a:endParaRPr lang="en-US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" marR="19050" marT="19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u="none" strike="noStrike" dirty="0">
                          <a:effectLst/>
                        </a:rPr>
                        <a:t>$8.3 billion</a:t>
                      </a:r>
                      <a:endParaRPr lang="en-US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" marR="19050" marT="19050" marB="0" anchor="b"/>
                </a:tc>
                <a:extLst>
                  <a:ext uri="{0D108BD9-81ED-4DB2-BD59-A6C34878D82A}">
                    <a16:rowId xmlns:a16="http://schemas.microsoft.com/office/drawing/2014/main" val="3142840205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6567A576-FDC8-482D-A8BD-07B70852EE93}"/>
              </a:ext>
            </a:extLst>
          </p:cNvPr>
          <p:cNvSpPr txBox="1"/>
          <p:nvPr/>
        </p:nvSpPr>
        <p:spPr>
          <a:xfrm>
            <a:off x="1137431" y="2586599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Nonprofits Registered with IRS in 2020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5135FA-2F3C-47B9-A650-431B5DAA4A0E}"/>
              </a:ext>
            </a:extLst>
          </p:cNvPr>
          <p:cNvSpPr txBox="1"/>
          <p:nvPr/>
        </p:nvSpPr>
        <p:spPr>
          <a:xfrm>
            <a:off x="1137431" y="5965371"/>
            <a:ext cx="3460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Author’s using IRS Data</a:t>
            </a:r>
          </a:p>
        </p:txBody>
      </p:sp>
    </p:spTree>
    <p:extLst>
      <p:ext uri="{BB962C8B-B14F-4D97-AF65-F5344CB8AC3E}">
        <p14:creationId xmlns:p14="http://schemas.microsoft.com/office/powerpoint/2010/main" val="2013565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4608D9-28C0-4115-B494-DC821E29B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Disclaimer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6C83E-FDD0-4216-A351-87E1372C1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rgbClr val="002060"/>
                </a:solidFill>
              </a:rPr>
              <a:t>Data presented are </a:t>
            </a:r>
            <a:r>
              <a:rPr lang="en-US" sz="4400" b="1" u="sng" dirty="0">
                <a:solidFill>
                  <a:srgbClr val="002060"/>
                </a:solidFill>
              </a:rPr>
              <a:t>preliminary estimates </a:t>
            </a:r>
          </a:p>
        </p:txBody>
      </p:sp>
    </p:spTree>
    <p:extLst>
      <p:ext uri="{BB962C8B-B14F-4D97-AF65-F5344CB8AC3E}">
        <p14:creationId xmlns:p14="http://schemas.microsoft.com/office/powerpoint/2010/main" val="51868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FBE5F3-2D09-4362-B4C7-B84048419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104776"/>
            <a:ext cx="10451592" cy="1827352"/>
          </a:xfrm>
        </p:spPr>
        <p:txBody>
          <a:bodyPr anchor="ctr">
            <a:no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In 2021, Nonprofits generated approximately 67,000 </a:t>
            </a:r>
            <a:r>
              <a:rPr lang="en-US" sz="4000" b="1" u="sng" dirty="0">
                <a:solidFill>
                  <a:srgbClr val="002060"/>
                </a:solidFill>
              </a:rPr>
              <a:t>direct jobs </a:t>
            </a:r>
            <a:r>
              <a:rPr lang="en-US" sz="4000" dirty="0">
                <a:solidFill>
                  <a:srgbClr val="002060"/>
                </a:solidFill>
              </a:rPr>
              <a:t>and over $3.9 billion in wages in Rhode Island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8FF80D-CE94-46F8-B81F-FF8593066BF7}"/>
              </a:ext>
            </a:extLst>
          </p:cNvPr>
          <p:cNvSpPr txBox="1"/>
          <p:nvPr/>
        </p:nvSpPr>
        <p:spPr>
          <a:xfrm>
            <a:off x="1000874" y="5959665"/>
            <a:ext cx="5095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Author’s estimates using U.S. BLS Data – QCEW 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3AE94E9-997B-4758-AC74-8E3E95EF91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3288862"/>
              </p:ext>
            </p:extLst>
          </p:nvPr>
        </p:nvGraphicFramePr>
        <p:xfrm>
          <a:off x="1086212" y="2468862"/>
          <a:ext cx="50292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3560465-079D-47F9-9800-13757F8888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8075826"/>
              </p:ext>
            </p:extLst>
          </p:nvPr>
        </p:nvGraphicFramePr>
        <p:xfrm>
          <a:off x="6292596" y="2468862"/>
          <a:ext cx="50292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0102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A0E36-D4DC-40A7-A444-F0175BA4C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34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Nonprofit Circular Flow Diagram</a:t>
            </a:r>
          </a:p>
        </p:txBody>
      </p:sp>
      <p:sp>
        <p:nvSpPr>
          <p:cNvPr id="7" name="Rounded Rectangle 29">
            <a:extLst>
              <a:ext uri="{FF2B5EF4-FFF2-40B4-BE49-F238E27FC236}">
                <a16:creationId xmlns:a16="http://schemas.microsoft.com/office/drawing/2014/main" id="{FB349E11-C360-4C3D-8B26-D4F75B90DA38}"/>
              </a:ext>
            </a:extLst>
          </p:cNvPr>
          <p:cNvSpPr>
            <a:spLocks/>
          </p:cNvSpPr>
          <p:nvPr/>
        </p:nvSpPr>
        <p:spPr bwMode="auto">
          <a:xfrm>
            <a:off x="9490510" y="3683158"/>
            <a:ext cx="1766466" cy="122174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F94D2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Demand for goods and services from local businesses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ounded Rectangle 296">
            <a:extLst>
              <a:ext uri="{FF2B5EF4-FFF2-40B4-BE49-F238E27FC236}">
                <a16:creationId xmlns:a16="http://schemas.microsoft.com/office/drawing/2014/main" id="{BD6E9B1B-FE77-49D2-AAA5-35E6404EC2A4}"/>
              </a:ext>
            </a:extLst>
          </p:cNvPr>
          <p:cNvSpPr>
            <a:spLocks/>
          </p:cNvSpPr>
          <p:nvPr/>
        </p:nvSpPr>
        <p:spPr bwMode="auto">
          <a:xfrm>
            <a:off x="5717831" y="5788371"/>
            <a:ext cx="2260702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D9D9D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Demand for additional labor and for goods &amp; services from supply chain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ounded Rectangle 293">
            <a:extLst>
              <a:ext uri="{FF2B5EF4-FFF2-40B4-BE49-F238E27FC236}">
                <a16:creationId xmlns:a16="http://schemas.microsoft.com/office/drawing/2014/main" id="{F518BD30-41B8-4142-9F17-A930AABB8545}"/>
              </a:ext>
            </a:extLst>
          </p:cNvPr>
          <p:cNvSpPr>
            <a:spLocks/>
          </p:cNvSpPr>
          <p:nvPr/>
        </p:nvSpPr>
        <p:spPr bwMode="auto">
          <a:xfrm>
            <a:off x="2384539" y="2918658"/>
            <a:ext cx="1870075" cy="1570037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Direct Employment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Education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Healthcare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Grantmaking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Other nonprofits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ounded Rectangle 292">
            <a:extLst>
              <a:ext uri="{FF2B5EF4-FFF2-40B4-BE49-F238E27FC236}">
                <a16:creationId xmlns:a16="http://schemas.microsoft.com/office/drawing/2014/main" id="{8F9964B7-211C-41BF-8256-A1D801DBCC96}"/>
              </a:ext>
            </a:extLst>
          </p:cNvPr>
          <p:cNvSpPr>
            <a:spLocks/>
          </p:cNvSpPr>
          <p:nvPr/>
        </p:nvSpPr>
        <p:spPr bwMode="auto">
          <a:xfrm>
            <a:off x="2330944" y="4606880"/>
            <a:ext cx="1879600" cy="998537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Direct Purchases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Local vendors and suppliers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ounded Rectangle 294">
            <a:extLst>
              <a:ext uri="{FF2B5EF4-FFF2-40B4-BE49-F238E27FC236}">
                <a16:creationId xmlns:a16="http://schemas.microsoft.com/office/drawing/2014/main" id="{D05A2600-3A4D-4FEF-8663-B8CFF5C85536}"/>
              </a:ext>
            </a:extLst>
          </p:cNvPr>
          <p:cNvSpPr>
            <a:spLocks/>
          </p:cNvSpPr>
          <p:nvPr/>
        </p:nvSpPr>
        <p:spPr bwMode="auto">
          <a:xfrm>
            <a:off x="5722451" y="1776759"/>
            <a:ext cx="2256082" cy="914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7878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Household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income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AutoShape 18">
            <a:extLst>
              <a:ext uri="{FF2B5EF4-FFF2-40B4-BE49-F238E27FC236}">
                <a16:creationId xmlns:a16="http://schemas.microsoft.com/office/drawing/2014/main" id="{73390621-5FB8-46A2-8A6A-4A40F5761FE7}"/>
              </a:ext>
            </a:extLst>
          </p:cNvPr>
          <p:cNvSpPr>
            <a:spLocks/>
          </p:cNvSpPr>
          <p:nvPr/>
        </p:nvSpPr>
        <p:spPr bwMode="auto">
          <a:xfrm>
            <a:off x="5436545" y="3774929"/>
            <a:ext cx="1189037" cy="8223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1B861"/>
              </a:gs>
              <a:gs pos="50000">
                <a:srgbClr val="6FB242"/>
              </a:gs>
              <a:gs pos="100000">
                <a:srgbClr val="61A235"/>
              </a:gs>
            </a:gsLst>
            <a:lin ang="5400000"/>
          </a:gradFill>
          <a:ln w="635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Indirect employment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Bent Arrow 26">
            <a:extLst>
              <a:ext uri="{FF2B5EF4-FFF2-40B4-BE49-F238E27FC236}">
                <a16:creationId xmlns:a16="http://schemas.microsoft.com/office/drawing/2014/main" id="{22D8D06E-5A01-4BA4-8A92-2B293B2FEBB3}"/>
              </a:ext>
            </a:extLst>
          </p:cNvPr>
          <p:cNvSpPr/>
          <p:nvPr/>
        </p:nvSpPr>
        <p:spPr>
          <a:xfrm>
            <a:off x="3162935" y="2021005"/>
            <a:ext cx="2468880" cy="914400"/>
          </a:xfrm>
          <a:prstGeom prst="bentArrow">
            <a:avLst>
              <a:gd name="adj1" fmla="val 24301"/>
              <a:gd name="adj2" fmla="val 25000"/>
              <a:gd name="adj3" fmla="val 26352"/>
              <a:gd name="adj4" fmla="val 43750"/>
            </a:avLst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AutoShape 16">
            <a:extLst>
              <a:ext uri="{FF2B5EF4-FFF2-40B4-BE49-F238E27FC236}">
                <a16:creationId xmlns:a16="http://schemas.microsoft.com/office/drawing/2014/main" id="{708B6D47-D9D5-43E5-B1DD-8799CDF4A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7620" y="3791612"/>
            <a:ext cx="1189038" cy="8223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1A6DB"/>
              </a:gs>
              <a:gs pos="50000">
                <a:srgbClr val="559BDB"/>
              </a:gs>
              <a:gs pos="100000">
                <a:srgbClr val="438AC9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Induced employment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300">
            <a:extLst>
              <a:ext uri="{FF2B5EF4-FFF2-40B4-BE49-F238E27FC236}">
                <a16:creationId xmlns:a16="http://schemas.microsoft.com/office/drawing/2014/main" id="{2D6BD4C6-EE8C-4F2F-85B8-898703B01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7275" y="2122923"/>
            <a:ext cx="13001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Direct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income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Bent Arrow 299">
            <a:extLst>
              <a:ext uri="{FF2B5EF4-FFF2-40B4-BE49-F238E27FC236}">
                <a16:creationId xmlns:a16="http://schemas.microsoft.com/office/drawing/2014/main" id="{6D281E20-F4C8-49D8-985D-89A14E0DA926}"/>
              </a:ext>
            </a:extLst>
          </p:cNvPr>
          <p:cNvSpPr/>
          <p:nvPr/>
        </p:nvSpPr>
        <p:spPr>
          <a:xfrm flipV="1">
            <a:off x="3148965" y="5630544"/>
            <a:ext cx="2468880" cy="822960"/>
          </a:xfrm>
          <a:prstGeom prst="bentArrow">
            <a:avLst>
              <a:gd name="adj1" fmla="val 28194"/>
              <a:gd name="adj2" fmla="val 25000"/>
              <a:gd name="adj3" fmla="val 25000"/>
              <a:gd name="adj4" fmla="val 43750"/>
            </a:avLst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Up Arrow 294">
            <a:extLst>
              <a:ext uri="{FF2B5EF4-FFF2-40B4-BE49-F238E27FC236}">
                <a16:creationId xmlns:a16="http://schemas.microsoft.com/office/drawing/2014/main" id="{87B658F5-7322-40F1-A6D9-094198CF31BB}"/>
              </a:ext>
            </a:extLst>
          </p:cNvPr>
          <p:cNvSpPr/>
          <p:nvPr/>
        </p:nvSpPr>
        <p:spPr>
          <a:xfrm>
            <a:off x="5889617" y="4640941"/>
            <a:ext cx="338455" cy="1097280"/>
          </a:xfrm>
          <a:prstGeom prst="upArrow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Indirect effect</a:t>
            </a:r>
          </a:p>
        </p:txBody>
      </p:sp>
      <p:sp>
        <p:nvSpPr>
          <p:cNvPr id="18" name="Text Box 298">
            <a:extLst>
              <a:ext uri="{FF2B5EF4-FFF2-40B4-BE49-F238E27FC236}">
                <a16:creationId xmlns:a16="http://schemas.microsoft.com/office/drawing/2014/main" id="{35633DA0-E48C-4ECE-9F6E-D3CE47C7D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82" y="6108253"/>
            <a:ext cx="1409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Direct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spending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Up Arrow 292">
            <a:extLst>
              <a:ext uri="{FF2B5EF4-FFF2-40B4-BE49-F238E27FC236}">
                <a16:creationId xmlns:a16="http://schemas.microsoft.com/office/drawing/2014/main" id="{457DC3A8-4D2F-4BDD-9909-A0AB31C80116}"/>
              </a:ext>
            </a:extLst>
          </p:cNvPr>
          <p:cNvSpPr/>
          <p:nvPr/>
        </p:nvSpPr>
        <p:spPr>
          <a:xfrm>
            <a:off x="7269830" y="4670134"/>
            <a:ext cx="338455" cy="1097280"/>
          </a:xfrm>
          <a:prstGeom prst="up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Induced Effect</a:t>
            </a:r>
          </a:p>
        </p:txBody>
      </p:sp>
      <p:sp>
        <p:nvSpPr>
          <p:cNvPr id="26" name="Bent Arrow 30">
            <a:extLst>
              <a:ext uri="{FF2B5EF4-FFF2-40B4-BE49-F238E27FC236}">
                <a16:creationId xmlns:a16="http://schemas.microsoft.com/office/drawing/2014/main" id="{7CB4C0BA-C6B3-43A9-B091-3BD96B9B0BEA}"/>
              </a:ext>
            </a:extLst>
          </p:cNvPr>
          <p:cNvSpPr/>
          <p:nvPr/>
        </p:nvSpPr>
        <p:spPr>
          <a:xfrm rot="10800000">
            <a:off x="8185626" y="4919850"/>
            <a:ext cx="2286000" cy="1463040"/>
          </a:xfrm>
          <a:prstGeom prst="bentArrow">
            <a:avLst>
              <a:gd name="adj1" fmla="val 13127"/>
              <a:gd name="adj2" fmla="val 11248"/>
              <a:gd name="adj3" fmla="val 14998"/>
              <a:gd name="adj4" fmla="val 43750"/>
            </a:avLst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ot="0" spcFirstLastPara="0" vert="vert" wrap="square" lIns="274320" tIns="274320" rIns="36576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7" name="Bent Arrow 25">
            <a:extLst>
              <a:ext uri="{FF2B5EF4-FFF2-40B4-BE49-F238E27FC236}">
                <a16:creationId xmlns:a16="http://schemas.microsoft.com/office/drawing/2014/main" id="{058D9E4B-4818-420C-B22F-CE1BEDEFE389}"/>
              </a:ext>
            </a:extLst>
          </p:cNvPr>
          <p:cNvSpPr/>
          <p:nvPr/>
        </p:nvSpPr>
        <p:spPr>
          <a:xfrm rot="5400000">
            <a:off x="8595360" y="1737360"/>
            <a:ext cx="1463040" cy="2286000"/>
          </a:xfrm>
          <a:prstGeom prst="bentArrow">
            <a:avLst>
              <a:gd name="adj1" fmla="val 13127"/>
              <a:gd name="adj2" fmla="val 11248"/>
              <a:gd name="adj3" fmla="val 14998"/>
              <a:gd name="adj4" fmla="val 43750"/>
            </a:avLst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ot="0" spcFirstLastPara="0" vert="vert270" wrap="square" lIns="18288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Induced effect</a:t>
            </a:r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ECFCDB0B-EA08-4F9F-B183-5137D7AB7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025" y="857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40">
            <a:extLst>
              <a:ext uri="{FF2B5EF4-FFF2-40B4-BE49-F238E27FC236}">
                <a16:creationId xmlns:a16="http://schemas.microsoft.com/office/drawing/2014/main" id="{3745BEAA-3BF2-47A7-ACD9-A1A87B56A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025" y="1314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89FEFED-14D7-477C-9108-A95472E7D1FA}"/>
              </a:ext>
            </a:extLst>
          </p:cNvPr>
          <p:cNvSpPr txBox="1"/>
          <p:nvPr/>
        </p:nvSpPr>
        <p:spPr>
          <a:xfrm>
            <a:off x="3224738" y="6402246"/>
            <a:ext cx="210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Exempt of Sales-tax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F45E0A-2889-4B1C-9F06-DDCC1D051175}"/>
              </a:ext>
            </a:extLst>
          </p:cNvPr>
          <p:cNvSpPr txBox="1"/>
          <p:nvPr/>
        </p:nvSpPr>
        <p:spPr>
          <a:xfrm>
            <a:off x="3299210" y="1343772"/>
            <a:ext cx="1953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Generates income tax revenues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DF31E44-B682-4351-967F-5781AD9DC6E3}"/>
              </a:ext>
            </a:extLst>
          </p:cNvPr>
          <p:cNvSpPr txBox="1"/>
          <p:nvPr/>
        </p:nvSpPr>
        <p:spPr>
          <a:xfrm>
            <a:off x="8368965" y="6421336"/>
            <a:ext cx="210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5">
                    <a:lumMod val="50000"/>
                  </a:schemeClr>
                </a:solidFill>
              </a:rPr>
              <a:t>Accrues sales-taxes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167756-3D07-4B88-98A9-1DF154BE7942}"/>
              </a:ext>
            </a:extLst>
          </p:cNvPr>
          <p:cNvSpPr txBox="1"/>
          <p:nvPr/>
        </p:nvSpPr>
        <p:spPr>
          <a:xfrm>
            <a:off x="8333072" y="1393951"/>
            <a:ext cx="215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Generates income tax revenues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FA189BE-48EE-4323-A60F-460EDB960B45}"/>
              </a:ext>
            </a:extLst>
          </p:cNvPr>
          <p:cNvSpPr txBox="1"/>
          <p:nvPr/>
        </p:nvSpPr>
        <p:spPr>
          <a:xfrm>
            <a:off x="6043619" y="4761071"/>
            <a:ext cx="14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Generates income tax revenues</a:t>
            </a:r>
          </a:p>
        </p:txBody>
      </p:sp>
      <p:sp>
        <p:nvSpPr>
          <p:cNvPr id="37" name="Up Arrow 294">
            <a:extLst>
              <a:ext uri="{FF2B5EF4-FFF2-40B4-BE49-F238E27FC236}">
                <a16:creationId xmlns:a16="http://schemas.microsoft.com/office/drawing/2014/main" id="{69883EBA-DFD1-44E1-97DD-8F19FADBC139}"/>
              </a:ext>
            </a:extLst>
          </p:cNvPr>
          <p:cNvSpPr/>
          <p:nvPr/>
        </p:nvSpPr>
        <p:spPr>
          <a:xfrm>
            <a:off x="5916256" y="2628635"/>
            <a:ext cx="338455" cy="1097280"/>
          </a:xfrm>
          <a:prstGeom prst="upArrow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Indirect effect</a:t>
            </a:r>
          </a:p>
        </p:txBody>
      </p:sp>
      <p:sp>
        <p:nvSpPr>
          <p:cNvPr id="38" name="Up Arrow 292">
            <a:extLst>
              <a:ext uri="{FF2B5EF4-FFF2-40B4-BE49-F238E27FC236}">
                <a16:creationId xmlns:a16="http://schemas.microsoft.com/office/drawing/2014/main" id="{1A2532F4-EC7A-4162-9115-35156E98F8BD}"/>
              </a:ext>
            </a:extLst>
          </p:cNvPr>
          <p:cNvSpPr/>
          <p:nvPr/>
        </p:nvSpPr>
        <p:spPr>
          <a:xfrm>
            <a:off x="7296469" y="2667453"/>
            <a:ext cx="338455" cy="1097280"/>
          </a:xfrm>
          <a:prstGeom prst="up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Induced Effect</a:t>
            </a:r>
          </a:p>
        </p:txBody>
      </p:sp>
    </p:spTree>
    <p:extLst>
      <p:ext uri="{BB962C8B-B14F-4D97-AF65-F5344CB8AC3E}">
        <p14:creationId xmlns:p14="http://schemas.microsoft.com/office/powerpoint/2010/main" val="354957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 animBg="1"/>
      <p:bldP spid="17" grpId="0" animBg="1"/>
      <p:bldP spid="21" grpId="0" animBg="1"/>
      <p:bldP spid="26" grpId="0" animBg="1"/>
      <p:bldP spid="27" grpId="0" animBg="1"/>
      <p:bldP spid="34" grpId="0"/>
      <p:bldP spid="35" grpId="0"/>
      <p:bldP spid="36" grpId="0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485E7-4961-4877-809C-42426BD3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Nonprofits Total Impact*</a:t>
            </a:r>
            <a:br>
              <a:rPr lang="en-US" sz="4000" dirty="0">
                <a:solidFill>
                  <a:srgbClr val="002060"/>
                </a:solidFill>
              </a:rPr>
            </a:br>
            <a:r>
              <a:rPr lang="en-US" sz="4000" dirty="0">
                <a:solidFill>
                  <a:srgbClr val="002060"/>
                </a:solidFill>
              </a:rPr>
              <a:t> ~ 115,000 jobs and $6.4 Billion in wages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D98CAA-BA3E-4B4B-9E4A-710C08C9C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968" y="3212044"/>
            <a:ext cx="10058400" cy="16108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00E3F4-58D4-4421-9167-0A2045EA999C}"/>
              </a:ext>
            </a:extLst>
          </p:cNvPr>
          <p:cNvSpPr txBox="1"/>
          <p:nvPr/>
        </p:nvSpPr>
        <p:spPr>
          <a:xfrm>
            <a:off x="838200" y="6185098"/>
            <a:ext cx="4993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Author’s using IMPLAN and BLS Data – QCEW</a:t>
            </a:r>
          </a:p>
          <a:p>
            <a:r>
              <a:rPr lang="en-US" sz="1400" u="sng" dirty="0">
                <a:solidFill>
                  <a:srgbClr val="C00000"/>
                </a:solidFill>
              </a:rPr>
              <a:t>*Preliminary estimates subject to revision</a:t>
            </a:r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CC527F-26BC-4114-81EC-F2752A8C1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589580"/>
            <a:ext cx="10058400" cy="16716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D4683F-D946-4046-9380-9CA18A94F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569" y="4893444"/>
            <a:ext cx="10058400" cy="107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9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A440D3-B59D-4251-BCBA-B1921EC7B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Nonprofit Tax Impact, Rhode Island</a:t>
            </a:r>
            <a:br>
              <a:rPr lang="en-US" sz="3600" dirty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>(</a:t>
            </a:r>
            <a:r>
              <a:rPr lang="en-US" sz="2800" u="sng" dirty="0">
                <a:solidFill>
                  <a:srgbClr val="002060"/>
                </a:solidFill>
              </a:rPr>
              <a:t>Preliminary estimates subject to revision</a:t>
            </a:r>
            <a:r>
              <a:rPr lang="en-US" sz="2800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38240EA-DC43-47E6-BEDC-8DD1B730F6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232600"/>
              </p:ext>
            </p:extLst>
          </p:nvPr>
        </p:nvGraphicFramePr>
        <p:xfrm>
          <a:off x="751577" y="1457471"/>
          <a:ext cx="9415815" cy="4677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8312">
                  <a:extLst>
                    <a:ext uri="{9D8B030D-6E8A-4147-A177-3AD203B41FA5}">
                      <a16:colId xmlns:a16="http://schemas.microsoft.com/office/drawing/2014/main" val="867288628"/>
                    </a:ext>
                  </a:extLst>
                </a:gridCol>
                <a:gridCol w="2037503">
                  <a:extLst>
                    <a:ext uri="{9D8B030D-6E8A-4147-A177-3AD203B41FA5}">
                      <a16:colId xmlns:a16="http://schemas.microsoft.com/office/drawing/2014/main" val="3475761601"/>
                    </a:ext>
                  </a:extLst>
                </a:gridCol>
              </a:tblGrid>
              <a:tr h="5439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Metric</a:t>
                      </a:r>
                      <a:endParaRPr lang="en-US" sz="2800" b="1" i="0" u="none" strike="noStrike" dirty="0">
                        <a:solidFill>
                          <a:srgbClr val="365F9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6403" marR="16403" marT="16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$ Million (annual)</a:t>
                      </a:r>
                      <a:endParaRPr lang="en-US" sz="2800" b="1" i="0" u="none" strike="noStrike" dirty="0">
                        <a:solidFill>
                          <a:srgbClr val="365F9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6403" marR="16403" marT="16403" marB="0" anchor="ctr"/>
                </a:tc>
                <a:extLst>
                  <a:ext uri="{0D108BD9-81ED-4DB2-BD59-A6C34878D82A}">
                    <a16:rowId xmlns:a16="http://schemas.microsoft.com/office/drawing/2014/main" val="2171903634"/>
                  </a:ext>
                </a:extLst>
              </a:tr>
              <a:tr h="5439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Direct/Indirect/Induced Personal Income Taxes</a:t>
                      </a:r>
                      <a:endParaRPr lang="en-US" sz="28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246042" marR="16403" marT="16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114.2 </a:t>
                      </a:r>
                      <a:endParaRPr lang="en-US" sz="28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246042" marR="16403" marT="16403" marB="0" anchor="ctr"/>
                </a:tc>
                <a:extLst>
                  <a:ext uri="{0D108BD9-81ED-4DB2-BD59-A6C34878D82A}">
                    <a16:rowId xmlns:a16="http://schemas.microsoft.com/office/drawing/2014/main" val="2038016990"/>
                  </a:ext>
                </a:extLst>
              </a:tr>
              <a:tr h="5439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sng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Indirect/Induced</a:t>
                      </a:r>
                      <a:r>
                        <a:rPr lang="en-US" sz="28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Corporate Income Tax</a:t>
                      </a:r>
                      <a:endParaRPr lang="en-US" sz="28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246042" marR="16403" marT="16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10.9 </a:t>
                      </a:r>
                      <a:endParaRPr lang="en-US" sz="28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246042" marR="16403" marT="16403" marB="0" anchor="ctr"/>
                </a:tc>
                <a:extLst>
                  <a:ext uri="{0D108BD9-81ED-4DB2-BD59-A6C34878D82A}">
                    <a16:rowId xmlns:a16="http://schemas.microsoft.com/office/drawing/2014/main" val="3925765361"/>
                  </a:ext>
                </a:extLst>
              </a:tr>
              <a:tr h="5439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sng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Indirect/Induced </a:t>
                      </a:r>
                      <a:r>
                        <a:rPr lang="en-US" sz="28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Sales Taxes</a:t>
                      </a:r>
                      <a:endParaRPr lang="en-US" sz="28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246042" marR="16403" marT="16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134.1 </a:t>
                      </a:r>
                      <a:endParaRPr lang="en-US" sz="28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246042" marR="16403" marT="16403" marB="0" anchor="ctr"/>
                </a:tc>
                <a:extLst>
                  <a:ext uri="{0D108BD9-81ED-4DB2-BD59-A6C34878D82A}">
                    <a16:rowId xmlns:a16="http://schemas.microsoft.com/office/drawing/2014/main" val="2726424817"/>
                  </a:ext>
                </a:extLst>
              </a:tr>
              <a:tr h="5439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sng" strike="noStrike" dirty="0">
                          <a:solidFill>
                            <a:srgbClr val="C00000"/>
                          </a:solidFill>
                          <a:effectLst/>
                        </a:rPr>
                        <a:t>Indirect/Induced </a:t>
                      </a:r>
                      <a:r>
                        <a:rPr lang="en-US" sz="2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Property Taxes</a:t>
                      </a:r>
                      <a:endParaRPr lang="en-US" sz="2800" b="0" i="0" u="none" strike="noStrike" dirty="0">
                        <a:solidFill>
                          <a:srgbClr val="C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246042" marR="16403" marT="16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203.7 </a:t>
                      </a:r>
                      <a:endParaRPr lang="en-US" sz="2800" b="0" i="0" u="none" strike="noStrike" dirty="0">
                        <a:solidFill>
                          <a:srgbClr val="C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246042" marR="16403" marT="16403" marB="0" anchor="ctr"/>
                </a:tc>
                <a:extLst>
                  <a:ext uri="{0D108BD9-81ED-4DB2-BD59-A6C34878D82A}">
                    <a16:rowId xmlns:a16="http://schemas.microsoft.com/office/drawing/2014/main" val="4089694373"/>
                  </a:ext>
                </a:extLst>
              </a:tr>
              <a:tr h="5439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sng" strike="noStrike" dirty="0">
                          <a:solidFill>
                            <a:srgbClr val="C00000"/>
                          </a:solidFill>
                          <a:effectLst/>
                        </a:rPr>
                        <a:t>Indirect/Induced</a:t>
                      </a:r>
                      <a:r>
                        <a:rPr lang="en-US" sz="2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Motor Vehicle Licenses/fees</a:t>
                      </a:r>
                      <a:endParaRPr lang="en-US" sz="2800" b="0" i="0" u="none" strike="noStrike" dirty="0">
                        <a:solidFill>
                          <a:srgbClr val="C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246042" marR="16403" marT="16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2.7</a:t>
                      </a:r>
                      <a:endParaRPr lang="en-US" sz="2800" b="0" i="0" u="none" strike="noStrike" dirty="0">
                        <a:solidFill>
                          <a:srgbClr val="C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246042" marR="16403" marT="16403" marB="0" anchor="ctr"/>
                </a:tc>
                <a:extLst>
                  <a:ext uri="{0D108BD9-81ED-4DB2-BD59-A6C34878D82A}">
                    <a16:rowId xmlns:a16="http://schemas.microsoft.com/office/drawing/2014/main" val="3082221640"/>
                  </a:ext>
                </a:extLst>
              </a:tr>
              <a:tr h="5439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Other Fees and Taxes</a:t>
                      </a:r>
                      <a:endParaRPr lang="en-US" sz="2800" b="0" i="0" u="none" strike="noStrike" dirty="0">
                        <a:solidFill>
                          <a:srgbClr val="FFC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246042" marR="16403" marT="16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34.2 </a:t>
                      </a:r>
                      <a:endParaRPr lang="en-US" sz="2800" b="0" i="0" u="none" strike="noStrike" dirty="0">
                        <a:solidFill>
                          <a:srgbClr val="FFC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246042" marR="16403" marT="16403" marB="0" anchor="ctr"/>
                </a:tc>
                <a:extLst>
                  <a:ext uri="{0D108BD9-81ED-4DB2-BD59-A6C34878D82A}">
                    <a16:rowId xmlns:a16="http://schemas.microsoft.com/office/drawing/2014/main" val="4189385652"/>
                  </a:ext>
                </a:extLst>
              </a:tr>
              <a:tr h="5439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u="none" strike="noStrike" dirty="0">
                          <a:effectLst/>
                        </a:rPr>
                        <a:t>Total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246042" marR="16403" marT="16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effectLst/>
                        </a:rPr>
                        <a:t>499.8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246042" marR="16403" marT="16403" marB="0" anchor="ctr"/>
                </a:tc>
                <a:extLst>
                  <a:ext uri="{0D108BD9-81ED-4DB2-BD59-A6C34878D82A}">
                    <a16:rowId xmlns:a16="http://schemas.microsoft.com/office/drawing/2014/main" val="255613946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8277AC7-FB5E-45B0-98E6-86F755F92E67}"/>
              </a:ext>
            </a:extLst>
          </p:cNvPr>
          <p:cNvSpPr txBox="1"/>
          <p:nvPr/>
        </p:nvSpPr>
        <p:spPr>
          <a:xfrm>
            <a:off x="1014060" y="6190922"/>
            <a:ext cx="4993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Author’s using IMPLAN and BLS Data – QCEW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9C30D3-E819-491F-BC89-78E632EF0467}"/>
              </a:ext>
            </a:extLst>
          </p:cNvPr>
          <p:cNvSpPr txBox="1"/>
          <p:nvPr/>
        </p:nvSpPr>
        <p:spPr>
          <a:xfrm rot="5400000">
            <a:off x="10194293" y="2337948"/>
            <a:ext cx="1554480" cy="16150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Accrued by the State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D1D9F9-54C0-4715-A547-DC15DC505A95}"/>
              </a:ext>
            </a:extLst>
          </p:cNvPr>
          <p:cNvSpPr txBox="1"/>
          <p:nvPr/>
        </p:nvSpPr>
        <p:spPr>
          <a:xfrm rot="5400000">
            <a:off x="10463701" y="3711693"/>
            <a:ext cx="1015663" cy="16150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Accrued by Cities and Towns</a:t>
            </a:r>
          </a:p>
        </p:txBody>
      </p:sp>
    </p:spTree>
    <p:extLst>
      <p:ext uri="{BB962C8B-B14F-4D97-AF65-F5344CB8AC3E}">
        <p14:creationId xmlns:p14="http://schemas.microsoft.com/office/powerpoint/2010/main" val="4050797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D342FC5029C340BB926395AE3776E3" ma:contentTypeVersion="" ma:contentTypeDescription="Create a new document." ma:contentTypeScope="" ma:versionID="9b240ceb7b65ac0ac1ef6a0fafa3c3f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051ad49ee3a4811ed0efdd12919ad9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97767C-4D9B-45EF-A0E2-E3EB46646A03}"/>
</file>

<file path=customXml/itemProps2.xml><?xml version="1.0" encoding="utf-8"?>
<ds:datastoreItem xmlns:ds="http://schemas.openxmlformats.org/officeDocument/2006/customXml" ds:itemID="{E39EAAF8-E0E9-4E97-BA15-F8B3599CA7F4}"/>
</file>

<file path=customXml/itemProps3.xml><?xml version="1.0" encoding="utf-8"?>
<ds:datastoreItem xmlns:ds="http://schemas.openxmlformats.org/officeDocument/2006/customXml" ds:itemID="{628B80EE-D841-4E96-8D6F-BE2A8B8BBE93}"/>
</file>

<file path=docProps/app.xml><?xml version="1.0" encoding="utf-8"?>
<Properties xmlns="http://schemas.openxmlformats.org/officeDocument/2006/extended-properties" xmlns:vt="http://schemas.openxmlformats.org/officeDocument/2006/docPropsVTypes">
  <TotalTime>2459</TotalTime>
  <Words>852</Words>
  <Application>Microsoft Office PowerPoint</Application>
  <PresentationFormat>Widescreen</PresentationFormat>
  <Paragraphs>134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Garamond</vt:lpstr>
      <vt:lpstr>Office Theme</vt:lpstr>
      <vt:lpstr>Special Legislative Commission  Tax Exempt Properties in the State of Rhode </vt:lpstr>
      <vt:lpstr>Nonprofits are vital to a well-functioning market economy and to promote development </vt:lpstr>
      <vt:lpstr>Cities and Towns should be competing for nonprofits as they do for other businesses</vt:lpstr>
      <vt:lpstr>Impact of Nonprofits in Rhode Island,2020</vt:lpstr>
      <vt:lpstr>Disclaimer </vt:lpstr>
      <vt:lpstr>In 2021, Nonprofits generated approximately 67,000 direct jobs and over $3.9 billion in wages in Rhode Island </vt:lpstr>
      <vt:lpstr>Nonprofit Circular Flow Diagram</vt:lpstr>
      <vt:lpstr>Nonprofits Total Impact*  ~ 115,000 jobs and $6.4 Billion in wages</vt:lpstr>
      <vt:lpstr>Nonprofit Tax Impact, Rhode Island (Preliminary estimates subject to revision)</vt:lpstr>
      <vt:lpstr>Nonprofit entities: </vt:lpstr>
      <vt:lpstr>Context </vt:lpstr>
      <vt:lpstr>Opportunity </vt:lpstr>
      <vt:lpstr>Proposal: Eliminate State PILOT and Create a statewide Nonprofit Income Tax Revenue Sharing Formula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Edinaldo Tebaldi</dc:creator>
  <cp:lastModifiedBy>Edinaldo Tebaldi</cp:lastModifiedBy>
  <cp:revision>25</cp:revision>
  <dcterms:created xsi:type="dcterms:W3CDTF">2022-01-22T13:37:55Z</dcterms:created>
  <dcterms:modified xsi:type="dcterms:W3CDTF">2022-01-31T12:23:52Z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0x0101003CD342FC5029C340BB926395AE3776E3</vt:lpwstr>
  </property>
</Properties>
</file>